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6"/>
  </p:notesMasterIdLst>
  <p:sldIdLst>
    <p:sldId id="291" r:id="rId2"/>
    <p:sldId id="292" r:id="rId3"/>
    <p:sldId id="293" r:id="rId4"/>
    <p:sldId id="302" r:id="rId5"/>
    <p:sldId id="303" r:id="rId6"/>
    <p:sldId id="257" r:id="rId7"/>
    <p:sldId id="376" r:id="rId8"/>
    <p:sldId id="290" r:id="rId9"/>
    <p:sldId id="365" r:id="rId10"/>
    <p:sldId id="366" r:id="rId11"/>
    <p:sldId id="367" r:id="rId12"/>
    <p:sldId id="368" r:id="rId13"/>
    <p:sldId id="369" r:id="rId14"/>
    <p:sldId id="370" r:id="rId15"/>
    <p:sldId id="371" r:id="rId16"/>
    <p:sldId id="372" r:id="rId17"/>
    <p:sldId id="373" r:id="rId18"/>
    <p:sldId id="374" r:id="rId19"/>
    <p:sldId id="375" r:id="rId20"/>
    <p:sldId id="304" r:id="rId21"/>
    <p:sldId id="305" r:id="rId22"/>
    <p:sldId id="306" r:id="rId23"/>
    <p:sldId id="307" r:id="rId24"/>
    <p:sldId id="308" r:id="rId25"/>
    <p:sldId id="309" r:id="rId26"/>
    <p:sldId id="310" r:id="rId27"/>
    <p:sldId id="311" r:id="rId28"/>
    <p:sldId id="312" r:id="rId29"/>
    <p:sldId id="313" r:id="rId30"/>
    <p:sldId id="314" r:id="rId31"/>
    <p:sldId id="316" r:id="rId32"/>
    <p:sldId id="319" r:id="rId33"/>
    <p:sldId id="320" r:id="rId34"/>
    <p:sldId id="321" r:id="rId35"/>
    <p:sldId id="322" r:id="rId36"/>
    <p:sldId id="323" r:id="rId37"/>
    <p:sldId id="324" r:id="rId38"/>
    <p:sldId id="325" r:id="rId39"/>
    <p:sldId id="377" r:id="rId40"/>
    <p:sldId id="378" r:id="rId41"/>
    <p:sldId id="380" r:id="rId42"/>
    <p:sldId id="381" r:id="rId43"/>
    <p:sldId id="382" r:id="rId44"/>
    <p:sldId id="379" r:id="rId45"/>
    <p:sldId id="326" r:id="rId46"/>
    <p:sldId id="327" r:id="rId47"/>
    <p:sldId id="328" r:id="rId48"/>
    <p:sldId id="329" r:id="rId49"/>
    <p:sldId id="330" r:id="rId50"/>
    <p:sldId id="383" r:id="rId51"/>
    <p:sldId id="384" r:id="rId52"/>
    <p:sldId id="385" r:id="rId53"/>
    <p:sldId id="386" r:id="rId54"/>
    <p:sldId id="387" r:id="rId55"/>
    <p:sldId id="388" r:id="rId56"/>
    <p:sldId id="389" r:id="rId57"/>
    <p:sldId id="390" r:id="rId58"/>
    <p:sldId id="391" r:id="rId59"/>
    <p:sldId id="331" r:id="rId60"/>
    <p:sldId id="332" r:id="rId61"/>
    <p:sldId id="333" r:id="rId62"/>
    <p:sldId id="334" r:id="rId63"/>
    <p:sldId id="335" r:id="rId64"/>
    <p:sldId id="336" r:id="rId65"/>
    <p:sldId id="337" r:id="rId66"/>
    <p:sldId id="338" r:id="rId67"/>
    <p:sldId id="340" r:id="rId68"/>
    <p:sldId id="341" r:id="rId69"/>
    <p:sldId id="342" r:id="rId70"/>
    <p:sldId id="392" r:id="rId71"/>
    <p:sldId id="344" r:id="rId72"/>
    <p:sldId id="345" r:id="rId73"/>
    <p:sldId id="346" r:id="rId74"/>
    <p:sldId id="347" r:id="rId75"/>
    <p:sldId id="348" r:id="rId76"/>
    <p:sldId id="349" r:id="rId77"/>
    <p:sldId id="393" r:id="rId78"/>
    <p:sldId id="350" r:id="rId79"/>
    <p:sldId id="351" r:id="rId80"/>
    <p:sldId id="353" r:id="rId81"/>
    <p:sldId id="352" r:id="rId82"/>
    <p:sldId id="354" r:id="rId83"/>
    <p:sldId id="355" r:id="rId84"/>
    <p:sldId id="394" r:id="rId85"/>
    <p:sldId id="356" r:id="rId86"/>
    <p:sldId id="357" r:id="rId87"/>
    <p:sldId id="358" r:id="rId88"/>
    <p:sldId id="359" r:id="rId89"/>
    <p:sldId id="360" r:id="rId90"/>
    <p:sldId id="361" r:id="rId91"/>
    <p:sldId id="362" r:id="rId92"/>
    <p:sldId id="363" r:id="rId93"/>
    <p:sldId id="364" r:id="rId94"/>
    <p:sldId id="285"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63B4D3-9876-4421-ABE6-38417AE9D7EC}">
          <p14:sldIdLst>
            <p14:sldId id="291"/>
            <p14:sldId id="292"/>
            <p14:sldId id="293"/>
            <p14:sldId id="302"/>
            <p14:sldId id="303"/>
            <p14:sldId id="257"/>
            <p14:sldId id="376"/>
            <p14:sldId id="290"/>
            <p14:sldId id="365"/>
            <p14:sldId id="366"/>
            <p14:sldId id="367"/>
            <p14:sldId id="368"/>
            <p14:sldId id="369"/>
            <p14:sldId id="370"/>
            <p14:sldId id="371"/>
            <p14:sldId id="372"/>
            <p14:sldId id="373"/>
            <p14:sldId id="374"/>
            <p14:sldId id="375"/>
            <p14:sldId id="304"/>
            <p14:sldId id="305"/>
            <p14:sldId id="306"/>
            <p14:sldId id="307"/>
            <p14:sldId id="308"/>
            <p14:sldId id="309"/>
            <p14:sldId id="310"/>
            <p14:sldId id="311"/>
            <p14:sldId id="312"/>
            <p14:sldId id="313"/>
            <p14:sldId id="314"/>
            <p14:sldId id="316"/>
            <p14:sldId id="319"/>
            <p14:sldId id="320"/>
            <p14:sldId id="321"/>
            <p14:sldId id="322"/>
            <p14:sldId id="323"/>
            <p14:sldId id="324"/>
            <p14:sldId id="325"/>
            <p14:sldId id="377"/>
            <p14:sldId id="378"/>
            <p14:sldId id="380"/>
            <p14:sldId id="381"/>
            <p14:sldId id="382"/>
            <p14:sldId id="379"/>
            <p14:sldId id="326"/>
            <p14:sldId id="327"/>
            <p14:sldId id="328"/>
            <p14:sldId id="329"/>
            <p14:sldId id="330"/>
            <p14:sldId id="383"/>
            <p14:sldId id="384"/>
            <p14:sldId id="385"/>
            <p14:sldId id="386"/>
            <p14:sldId id="387"/>
            <p14:sldId id="388"/>
            <p14:sldId id="389"/>
            <p14:sldId id="390"/>
            <p14:sldId id="391"/>
            <p14:sldId id="331"/>
            <p14:sldId id="332"/>
            <p14:sldId id="333"/>
            <p14:sldId id="334"/>
            <p14:sldId id="335"/>
            <p14:sldId id="336"/>
            <p14:sldId id="337"/>
            <p14:sldId id="338"/>
            <p14:sldId id="340"/>
            <p14:sldId id="341"/>
            <p14:sldId id="342"/>
            <p14:sldId id="392"/>
            <p14:sldId id="344"/>
            <p14:sldId id="345"/>
            <p14:sldId id="346"/>
            <p14:sldId id="347"/>
            <p14:sldId id="348"/>
            <p14:sldId id="349"/>
            <p14:sldId id="393"/>
            <p14:sldId id="350"/>
            <p14:sldId id="351"/>
            <p14:sldId id="353"/>
            <p14:sldId id="352"/>
            <p14:sldId id="354"/>
            <p14:sldId id="355"/>
            <p14:sldId id="394"/>
            <p14:sldId id="356"/>
            <p14:sldId id="357"/>
            <p14:sldId id="358"/>
            <p14:sldId id="359"/>
            <p14:sldId id="360"/>
            <p14:sldId id="361"/>
            <p14:sldId id="362"/>
            <p14:sldId id="363"/>
            <p14:sldId id="364"/>
            <p14:sldId id="2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12" autoAdjust="0"/>
    <p:restoredTop sz="88693" autoAdjust="0"/>
  </p:normalViewPr>
  <p:slideViewPr>
    <p:cSldViewPr>
      <p:cViewPr varScale="1">
        <p:scale>
          <a:sx n="64" d="100"/>
          <a:sy n="64" d="100"/>
        </p:scale>
        <p:origin x="130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09162B-BF80-40C3-AD9E-19564A7178BC}" type="datetimeFigureOut">
              <a:rPr lang="en-US" smtClean="0"/>
              <a:t>8/11/2019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37AC76-B5B6-4D22-964E-8311652E7560}" type="slidenum">
              <a:rPr lang="en-US" smtClean="0"/>
              <a:t>‹#›</a:t>
            </a:fld>
            <a:endParaRPr lang="en-US" dirty="0"/>
          </a:p>
        </p:txBody>
      </p:sp>
    </p:spTree>
    <p:extLst>
      <p:ext uri="{BB962C8B-B14F-4D97-AF65-F5344CB8AC3E}">
        <p14:creationId xmlns:p14="http://schemas.microsoft.com/office/powerpoint/2010/main" val="30847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JUnit is an open source Unit Testing Framework for JAVA. It is very  useful for Java Developers to write and run repeatable tests. It is used for Unit Testing of a small chunk of code</a:t>
            </a:r>
          </a:p>
          <a:p>
            <a:pPr marL="0" indent="0">
              <a:buNone/>
            </a:pPr>
            <a:r>
              <a:rPr lang="en-US" b="0" dirty="0"/>
              <a:t>It was initially developed by Erich Gamma and Kent Beck . It is an instance of xUnit architecture. </a:t>
            </a:r>
          </a:p>
          <a:p>
            <a:pPr marL="0" indent="0">
              <a:buNone/>
            </a:pPr>
            <a:endParaRPr lang="en-US" dirty="0"/>
          </a:p>
          <a:p>
            <a:pPr marL="0" indent="0">
              <a:buNone/>
            </a:pPr>
            <a:r>
              <a:rPr lang="en-US" dirty="0"/>
              <a:t>Why you need JUnit testing</a:t>
            </a:r>
          </a:p>
          <a:p>
            <a:pPr>
              <a:buFont typeface="Wingdings" panose="05000000000000000000" pitchFamily="2" charset="2"/>
              <a:buChar char="§"/>
            </a:pPr>
            <a:r>
              <a:rPr lang="en-US" b="0" dirty="0"/>
              <a:t>Makes our code more reliable as it finds bugs early in the code.</a:t>
            </a:r>
          </a:p>
          <a:p>
            <a:pPr>
              <a:buFont typeface="Wingdings" panose="05000000000000000000" pitchFamily="2" charset="2"/>
              <a:buChar char="§"/>
            </a:pPr>
            <a:r>
              <a:rPr lang="en-US" b="0" dirty="0"/>
              <a:t>Useful for developers, who work in a test-driven environment.</a:t>
            </a:r>
          </a:p>
          <a:p>
            <a:pPr>
              <a:buFont typeface="Wingdings" panose="05000000000000000000" pitchFamily="2" charset="2"/>
              <a:buChar char="§"/>
            </a:pPr>
            <a:r>
              <a:rPr lang="en-US" b="0" dirty="0"/>
              <a:t>Forces a developer to read code more than writing.</a:t>
            </a:r>
          </a:p>
          <a:p>
            <a:pPr>
              <a:buFont typeface="Wingdings" panose="05000000000000000000" pitchFamily="2" charset="2"/>
              <a:buChar char="§"/>
            </a:pPr>
            <a:r>
              <a:rPr lang="en-US" b="0" dirty="0"/>
              <a:t>More readable, reliable and bug-free code is developed.</a:t>
            </a:r>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a:t>
            </a:fld>
            <a:endParaRPr lang="en-US" dirty="0"/>
          </a:p>
        </p:txBody>
      </p:sp>
    </p:spTree>
    <p:extLst>
      <p:ext uri="{BB962C8B-B14F-4D97-AF65-F5344CB8AC3E}">
        <p14:creationId xmlns:p14="http://schemas.microsoft.com/office/powerpoint/2010/main" val="2443733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800" dirty="0"/>
          </a:p>
        </p:txBody>
      </p:sp>
      <p:sp>
        <p:nvSpPr>
          <p:cNvPr id="4" name="Slide Number Placeholder 3"/>
          <p:cNvSpPr>
            <a:spLocks noGrp="1"/>
          </p:cNvSpPr>
          <p:nvPr>
            <p:ph type="sldNum" sz="quarter" idx="5"/>
          </p:nvPr>
        </p:nvSpPr>
        <p:spPr/>
        <p:txBody>
          <a:bodyPr/>
          <a:lstStyle/>
          <a:p>
            <a:fld id="{4537AC76-B5B6-4D22-964E-8311652E7560}" type="slidenum">
              <a:rPr lang="en-US" smtClean="0"/>
              <a:t>48</a:t>
            </a:fld>
            <a:endParaRPr lang="en-US" dirty="0"/>
          </a:p>
        </p:txBody>
      </p:sp>
    </p:spTree>
    <p:extLst>
      <p:ext uri="{BB962C8B-B14F-4D97-AF65-F5344CB8AC3E}">
        <p14:creationId xmlns:p14="http://schemas.microsoft.com/office/powerpoint/2010/main" val="10344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method is</a:t>
            </a:r>
          </a:p>
          <a:p>
            <a:r>
              <a:rPr lang="en-US" sz="1200" b="0" dirty="0"/>
              <a:t>Syntax:</a:t>
            </a:r>
          </a:p>
          <a:p>
            <a:endParaRPr lang="en-US" sz="1200" b="0" dirty="0"/>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49</a:t>
            </a:fld>
            <a:endParaRPr lang="en-US" dirty="0"/>
          </a:p>
        </p:txBody>
      </p:sp>
    </p:spTree>
    <p:extLst>
      <p:ext uri="{BB962C8B-B14F-4D97-AF65-F5344CB8AC3E}">
        <p14:creationId xmlns:p14="http://schemas.microsoft.com/office/powerpoint/2010/main" val="477687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50</a:t>
            </a:fld>
            <a:endParaRPr lang="en-US" dirty="0"/>
          </a:p>
        </p:txBody>
      </p:sp>
    </p:spTree>
    <p:extLst>
      <p:ext uri="{BB962C8B-B14F-4D97-AF65-F5344CB8AC3E}">
        <p14:creationId xmlns:p14="http://schemas.microsoft.com/office/powerpoint/2010/main" val="755509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51</a:t>
            </a:fld>
            <a:endParaRPr lang="en-US" dirty="0"/>
          </a:p>
        </p:txBody>
      </p:sp>
    </p:spTree>
    <p:extLst>
      <p:ext uri="{BB962C8B-B14F-4D97-AF65-F5344CB8AC3E}">
        <p14:creationId xmlns:p14="http://schemas.microsoft.com/office/powerpoint/2010/main" val="2900980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52</a:t>
            </a:fld>
            <a:endParaRPr lang="en-US" dirty="0"/>
          </a:p>
        </p:txBody>
      </p:sp>
    </p:spTree>
    <p:extLst>
      <p:ext uri="{BB962C8B-B14F-4D97-AF65-F5344CB8AC3E}">
        <p14:creationId xmlns:p14="http://schemas.microsoft.com/office/powerpoint/2010/main" val="2433702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53</a:t>
            </a:fld>
            <a:endParaRPr lang="en-US" dirty="0"/>
          </a:p>
        </p:txBody>
      </p:sp>
    </p:spTree>
    <p:extLst>
      <p:ext uri="{BB962C8B-B14F-4D97-AF65-F5344CB8AC3E}">
        <p14:creationId xmlns:p14="http://schemas.microsoft.com/office/powerpoint/2010/main" val="94359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54</a:t>
            </a:fld>
            <a:endParaRPr lang="en-US" dirty="0"/>
          </a:p>
        </p:txBody>
      </p:sp>
    </p:spTree>
    <p:extLst>
      <p:ext uri="{BB962C8B-B14F-4D97-AF65-F5344CB8AC3E}">
        <p14:creationId xmlns:p14="http://schemas.microsoft.com/office/powerpoint/2010/main" val="3468172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55</a:t>
            </a:fld>
            <a:endParaRPr lang="en-US" dirty="0"/>
          </a:p>
        </p:txBody>
      </p:sp>
    </p:spTree>
    <p:extLst>
      <p:ext uri="{BB962C8B-B14F-4D97-AF65-F5344CB8AC3E}">
        <p14:creationId xmlns:p14="http://schemas.microsoft.com/office/powerpoint/2010/main" val="2095311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56</a:t>
            </a:fld>
            <a:endParaRPr lang="en-US" dirty="0"/>
          </a:p>
        </p:txBody>
      </p:sp>
    </p:spTree>
    <p:extLst>
      <p:ext uri="{BB962C8B-B14F-4D97-AF65-F5344CB8AC3E}">
        <p14:creationId xmlns:p14="http://schemas.microsoft.com/office/powerpoint/2010/main" val="4267829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57</a:t>
            </a:fld>
            <a:endParaRPr lang="en-US" dirty="0"/>
          </a:p>
        </p:txBody>
      </p:sp>
    </p:spTree>
    <p:extLst>
      <p:ext uri="{BB962C8B-B14F-4D97-AF65-F5344CB8AC3E}">
        <p14:creationId xmlns:p14="http://schemas.microsoft.com/office/powerpoint/2010/main" val="746929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6</a:t>
            </a:fld>
            <a:endParaRPr lang="en-US" dirty="0"/>
          </a:p>
        </p:txBody>
      </p:sp>
    </p:spTree>
    <p:extLst>
      <p:ext uri="{BB962C8B-B14F-4D97-AF65-F5344CB8AC3E}">
        <p14:creationId xmlns:p14="http://schemas.microsoft.com/office/powerpoint/2010/main" val="648039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58</a:t>
            </a:fld>
            <a:endParaRPr lang="en-US" dirty="0"/>
          </a:p>
        </p:txBody>
      </p:sp>
    </p:spTree>
    <p:extLst>
      <p:ext uri="{BB962C8B-B14F-4D97-AF65-F5344CB8AC3E}">
        <p14:creationId xmlns:p14="http://schemas.microsoft.com/office/powerpoint/2010/main" val="3665241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67</a:t>
            </a:fld>
            <a:endParaRPr lang="en-US" dirty="0"/>
          </a:p>
        </p:txBody>
      </p:sp>
    </p:spTree>
    <p:extLst>
      <p:ext uri="{BB962C8B-B14F-4D97-AF65-F5344CB8AC3E}">
        <p14:creationId xmlns:p14="http://schemas.microsoft.com/office/powerpoint/2010/main" val="1989107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68</a:t>
            </a:fld>
            <a:endParaRPr lang="en-US" dirty="0"/>
          </a:p>
        </p:txBody>
      </p:sp>
    </p:spTree>
    <p:extLst>
      <p:ext uri="{BB962C8B-B14F-4D97-AF65-F5344CB8AC3E}">
        <p14:creationId xmlns:p14="http://schemas.microsoft.com/office/powerpoint/2010/main" val="4198523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73</a:t>
            </a:fld>
            <a:endParaRPr lang="en-US" dirty="0"/>
          </a:p>
        </p:txBody>
      </p:sp>
    </p:spTree>
    <p:extLst>
      <p:ext uri="{BB962C8B-B14F-4D97-AF65-F5344CB8AC3E}">
        <p14:creationId xmlns:p14="http://schemas.microsoft.com/office/powerpoint/2010/main" val="741201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74</a:t>
            </a:fld>
            <a:endParaRPr lang="en-US" dirty="0"/>
          </a:p>
        </p:txBody>
      </p:sp>
    </p:spTree>
    <p:extLst>
      <p:ext uri="{BB962C8B-B14F-4D97-AF65-F5344CB8AC3E}">
        <p14:creationId xmlns:p14="http://schemas.microsoft.com/office/powerpoint/2010/main" val="3833785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79</a:t>
            </a:fld>
            <a:endParaRPr lang="en-US" dirty="0"/>
          </a:p>
        </p:txBody>
      </p:sp>
    </p:spTree>
    <p:extLst>
      <p:ext uri="{BB962C8B-B14F-4D97-AF65-F5344CB8AC3E}">
        <p14:creationId xmlns:p14="http://schemas.microsoft.com/office/powerpoint/2010/main" val="1345403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C852F8-A54B-449A-BBD1-1C85587307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65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To check the java jdk installation do the following:</a:t>
            </a:r>
          </a:p>
          <a:p>
            <a:r>
              <a:rPr lang="en-IN" dirty="0"/>
              <a:t>If you are using </a:t>
            </a:r>
            <a:r>
              <a:rPr lang="en-IN" b="1" dirty="0"/>
              <a:t>Windows</a:t>
            </a:r>
            <a:r>
              <a:rPr lang="en-IN" dirty="0"/>
              <a:t> OS. Go to Command Prompt and type </a:t>
            </a:r>
            <a:r>
              <a:rPr lang="en-IN" b="1" dirty="0"/>
              <a:t>java –version</a:t>
            </a:r>
          </a:p>
          <a:p>
            <a:r>
              <a:rPr lang="en-IN" dirty="0"/>
              <a:t>This should show the current installed version of </a:t>
            </a:r>
            <a:r>
              <a:rPr lang="en-IN" b="1" dirty="0"/>
              <a:t>JAVA</a:t>
            </a:r>
          </a:p>
          <a:p>
            <a:pPr fontAlgn="t"/>
            <a:r>
              <a:rPr lang="en-US" sz="1200" b="0" i="0" kern="1200" dirty="0">
                <a:solidFill>
                  <a:schemeClr val="tx1"/>
                </a:solidFill>
                <a:effectLst/>
                <a:latin typeface="+mn-lt"/>
                <a:ea typeface="+mn-ea"/>
                <a:cs typeface="+mn-cs"/>
              </a:rPr>
              <a:t>If the response to the </a:t>
            </a:r>
            <a:r>
              <a:rPr lang="en-US" sz="1200" b="1" i="0" kern="1200" dirty="0">
                <a:solidFill>
                  <a:schemeClr val="tx1"/>
                </a:solidFill>
                <a:effectLst/>
                <a:latin typeface="+mn-lt"/>
                <a:ea typeface="+mn-ea"/>
                <a:cs typeface="+mn-cs"/>
              </a:rPr>
              <a:t>java -version</a:t>
            </a:r>
            <a:r>
              <a:rPr lang="en-US" sz="1200" b="0" i="0" kern="1200" dirty="0">
                <a:solidFill>
                  <a:schemeClr val="tx1"/>
                </a:solidFill>
                <a:effectLst/>
                <a:latin typeface="+mn-lt"/>
                <a:ea typeface="+mn-ea"/>
                <a:cs typeface="+mn-cs"/>
              </a:rPr>
              <a:t> command contains 'java' is not recognized, then you must add Java to the system path environment variable:Open the Control Panel.</a:t>
            </a:r>
          </a:p>
          <a:p>
            <a:pPr fontAlgn="t"/>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System</a:t>
            </a:r>
            <a:r>
              <a:rPr lang="en-US" sz="1200" b="0" i="0" kern="1200" dirty="0">
                <a:solidFill>
                  <a:schemeClr val="tx1"/>
                </a:solidFill>
                <a:effectLst/>
                <a:latin typeface="+mn-lt"/>
                <a:ea typeface="+mn-ea"/>
                <a:cs typeface="+mn-cs"/>
              </a:rPr>
              <a:t>.</a:t>
            </a:r>
          </a:p>
          <a:p>
            <a:pPr fontAlgn="t"/>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Advanced system settings</a:t>
            </a:r>
            <a:r>
              <a:rPr lang="en-US" sz="1200" b="0" i="0" kern="1200" dirty="0">
                <a:solidFill>
                  <a:schemeClr val="tx1"/>
                </a:solidFill>
                <a:effectLst/>
                <a:latin typeface="+mn-lt"/>
                <a:ea typeface="+mn-ea"/>
                <a:cs typeface="+mn-cs"/>
              </a:rPr>
              <a:t>.</a:t>
            </a:r>
          </a:p>
          <a:p>
            <a:pPr fontAlgn="t"/>
            <a:r>
              <a:rPr lang="en-US" sz="1200" b="0" i="0" kern="1200" dirty="0">
                <a:solidFill>
                  <a:schemeClr val="tx1"/>
                </a:solidFill>
                <a:effectLst/>
                <a:latin typeface="+mn-lt"/>
                <a:ea typeface="+mn-ea"/>
                <a:cs typeface="+mn-cs"/>
              </a:rPr>
              <a:t>On system properties box, click </a:t>
            </a:r>
            <a:r>
              <a:rPr lang="en-US" sz="1200" b="1" i="0" kern="1200" dirty="0">
                <a:solidFill>
                  <a:schemeClr val="tx1"/>
                </a:solidFill>
                <a:effectLst/>
                <a:latin typeface="+mn-lt"/>
                <a:ea typeface="+mn-ea"/>
                <a:cs typeface="+mn-cs"/>
              </a:rPr>
              <a:t>Environment Variables</a:t>
            </a:r>
            <a:r>
              <a:rPr lang="en-US" sz="1200" b="0" i="0" kern="1200" dirty="0">
                <a:solidFill>
                  <a:schemeClr val="tx1"/>
                </a:solidFill>
                <a:effectLst/>
                <a:latin typeface="+mn-lt"/>
                <a:ea typeface="+mn-ea"/>
                <a:cs typeface="+mn-cs"/>
              </a:rPr>
              <a:t>.</a:t>
            </a:r>
          </a:p>
          <a:p>
            <a:pPr fontAlgn="t"/>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System Variables</a:t>
            </a:r>
            <a:r>
              <a:rPr lang="en-US" sz="1200" b="0" i="0" kern="1200" dirty="0">
                <a:solidFill>
                  <a:schemeClr val="tx1"/>
                </a:solidFill>
                <a:effectLst/>
                <a:latin typeface="+mn-lt"/>
                <a:ea typeface="+mn-ea"/>
                <a:cs typeface="+mn-cs"/>
              </a:rPr>
              <a:t> box, select </a:t>
            </a:r>
            <a:r>
              <a:rPr lang="en-US" sz="1200" b="1" i="0" kern="1200" dirty="0">
                <a:solidFill>
                  <a:schemeClr val="tx1"/>
                </a:solidFill>
                <a:effectLst/>
                <a:latin typeface="+mn-lt"/>
                <a:ea typeface="+mn-ea"/>
                <a:cs typeface="+mn-cs"/>
              </a:rPr>
              <a:t>Path</a:t>
            </a:r>
            <a:r>
              <a:rPr lang="en-US" sz="1200" b="0" i="0" kern="1200" dirty="0">
                <a:solidFill>
                  <a:schemeClr val="tx1"/>
                </a:solidFill>
                <a:effectLst/>
                <a:latin typeface="+mn-lt"/>
                <a:ea typeface="+mn-ea"/>
                <a:cs typeface="+mn-cs"/>
              </a:rPr>
              <a:t> and click </a:t>
            </a:r>
            <a:r>
              <a:rPr lang="en-US" sz="1200" b="1" i="0" kern="1200" dirty="0">
                <a:solidFill>
                  <a:schemeClr val="tx1"/>
                </a:solidFill>
                <a:effectLst/>
                <a:latin typeface="+mn-lt"/>
                <a:ea typeface="+mn-ea"/>
                <a:cs typeface="+mn-cs"/>
              </a:rPr>
              <a:t>Edit</a:t>
            </a:r>
            <a:r>
              <a:rPr lang="en-US" sz="1200" b="0" i="0" kern="1200" dirty="0">
                <a:solidFill>
                  <a:schemeClr val="tx1"/>
                </a:solidFill>
                <a:effectLst/>
                <a:latin typeface="+mn-lt"/>
                <a:ea typeface="+mn-ea"/>
                <a:cs typeface="+mn-cs"/>
              </a:rPr>
              <a:t>.</a:t>
            </a:r>
          </a:p>
          <a:p>
            <a:pPr fontAlgn="t"/>
            <a:r>
              <a:rPr lang="en-US" sz="1200" b="0" i="0" kern="1200" dirty="0">
                <a:solidFill>
                  <a:schemeClr val="tx1"/>
                </a:solidFill>
                <a:effectLst/>
                <a:latin typeface="+mn-lt"/>
                <a:ea typeface="+mn-ea"/>
                <a:cs typeface="+mn-cs"/>
              </a:rPr>
              <a:t>Enter the path to your Java installation in the </a:t>
            </a:r>
            <a:r>
              <a:rPr lang="en-US" sz="1200" b="1" i="0" kern="1200" dirty="0">
                <a:solidFill>
                  <a:schemeClr val="tx1"/>
                </a:solidFill>
                <a:effectLst/>
                <a:latin typeface="+mn-lt"/>
                <a:ea typeface="+mn-ea"/>
                <a:cs typeface="+mn-cs"/>
              </a:rPr>
              <a:t>Variable value</a:t>
            </a:r>
            <a:r>
              <a:rPr lang="en-US" sz="1200" b="0" i="0" kern="1200" dirty="0">
                <a:solidFill>
                  <a:schemeClr val="tx1"/>
                </a:solidFill>
                <a:effectLst/>
                <a:latin typeface="+mn-lt"/>
                <a:ea typeface="+mn-ea"/>
                <a:cs typeface="+mn-cs"/>
              </a:rPr>
              <a:t> field. Ensure you enter ';’ at the end.</a:t>
            </a:r>
          </a:p>
          <a:p>
            <a:pPr fontAlgn="t"/>
            <a:r>
              <a:rPr lang="en-US" sz="1200" b="0" i="0" kern="1200" dirty="0">
                <a:solidFill>
                  <a:schemeClr val="tx1"/>
                </a:solidFill>
                <a:effectLst/>
                <a:latin typeface="+mn-lt"/>
                <a:ea typeface="+mn-ea"/>
                <a:cs typeface="+mn-cs"/>
              </a:rPr>
              <a:t>Click </a:t>
            </a:r>
            <a:r>
              <a:rPr lang="en-US" sz="1200" b="1" i="0" kern="1200" dirty="0">
                <a:solidFill>
                  <a:schemeClr val="tx1"/>
                </a:solidFill>
                <a:effectLst/>
                <a:latin typeface="+mn-lt"/>
                <a:ea typeface="+mn-ea"/>
                <a:cs typeface="+mn-cs"/>
              </a:rPr>
              <a:t>OK</a:t>
            </a:r>
            <a:r>
              <a:rPr lang="en-US" sz="1200" b="0" i="0" kern="1200" dirty="0">
                <a:solidFill>
                  <a:schemeClr val="tx1"/>
                </a:solidFill>
                <a:effectLst/>
                <a:latin typeface="+mn-lt"/>
                <a:ea typeface="+mn-ea"/>
                <a:cs typeface="+mn-cs"/>
              </a:rPr>
              <a:t> on each open dialog box.</a:t>
            </a:r>
          </a:p>
          <a:p>
            <a:pPr fontAlgn="t"/>
            <a:r>
              <a:rPr lang="en-US" sz="1200" b="0" i="0" kern="1200" dirty="0">
                <a:solidFill>
                  <a:schemeClr val="tx1"/>
                </a:solidFill>
                <a:effectLst/>
                <a:latin typeface="+mn-lt"/>
                <a:ea typeface="+mn-ea"/>
                <a:cs typeface="+mn-cs"/>
              </a:rPr>
              <a:t>Log off from your session, then log back on to activate the change.</a:t>
            </a:r>
          </a:p>
          <a:p>
            <a:pPr fontAlgn="t"/>
            <a:r>
              <a:rPr lang="en-US" sz="1200" b="0" i="0" kern="1200" dirty="0">
                <a:solidFill>
                  <a:schemeClr val="tx1"/>
                </a:solidFill>
                <a:effectLst/>
                <a:latin typeface="+mn-lt"/>
                <a:ea typeface="+mn-ea"/>
                <a:cs typeface="+mn-cs"/>
              </a:rPr>
              <a:t>To verify, open a command prompt and enter </a:t>
            </a:r>
            <a:r>
              <a:rPr lang="en-US" sz="1200" b="1" i="0" kern="1200" dirty="0">
                <a:solidFill>
                  <a:schemeClr val="tx1"/>
                </a:solidFill>
                <a:effectLst/>
                <a:latin typeface="+mn-lt"/>
                <a:ea typeface="+mn-ea"/>
                <a:cs typeface="+mn-cs"/>
              </a:rPr>
              <a:t>set path</a:t>
            </a:r>
            <a:r>
              <a:rPr lang="en-US" sz="1200" b="0" i="0" kern="1200" dirty="0">
                <a:solidFill>
                  <a:schemeClr val="tx1"/>
                </a:solidFill>
                <a:effectLst/>
                <a:latin typeface="+mn-lt"/>
                <a:ea typeface="+mn-ea"/>
                <a:cs typeface="+mn-cs"/>
              </a:rPr>
              <a:t> to display the current value of the path variable.</a:t>
            </a:r>
          </a:p>
          <a:p>
            <a:pPr fontAlgn="t"/>
            <a:r>
              <a:rPr lang="en-US" sz="1200" b="0" i="0" kern="1200" dirty="0">
                <a:solidFill>
                  <a:schemeClr val="tx1"/>
                </a:solidFill>
                <a:effectLst/>
                <a:latin typeface="+mn-lt"/>
                <a:ea typeface="+mn-ea"/>
                <a:cs typeface="+mn-cs"/>
              </a:rPr>
              <a:t>Run the command </a:t>
            </a:r>
            <a:r>
              <a:rPr lang="en-US" sz="1200" b="1" i="0" kern="1200" dirty="0">
                <a:solidFill>
                  <a:schemeClr val="tx1"/>
                </a:solidFill>
                <a:effectLst/>
                <a:latin typeface="+mn-lt"/>
                <a:ea typeface="+mn-ea"/>
                <a:cs typeface="+mn-cs"/>
              </a:rPr>
              <a:t>java -version</a:t>
            </a:r>
            <a:r>
              <a:rPr lang="en-US" sz="1200" b="0" i="0" kern="1200" dirty="0">
                <a:solidFill>
                  <a:schemeClr val="tx1"/>
                </a:solidFill>
                <a:effectLst/>
                <a:latin typeface="+mn-lt"/>
                <a:ea typeface="+mn-ea"/>
                <a:cs typeface="+mn-cs"/>
              </a:rPr>
              <a:t> again to verify that Java is installed successfully.</a:t>
            </a:r>
          </a:p>
          <a:p>
            <a:endParaRPr lang="en-IN" dirty="0"/>
          </a:p>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9</a:t>
            </a:fld>
            <a:endParaRPr lang="en-US" dirty="0"/>
          </a:p>
        </p:txBody>
      </p:sp>
    </p:spTree>
    <p:extLst>
      <p:ext uri="{BB962C8B-B14F-4D97-AF65-F5344CB8AC3E}">
        <p14:creationId xmlns:p14="http://schemas.microsoft.com/office/powerpoint/2010/main" val="2876539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13</a:t>
            </a:fld>
            <a:endParaRPr lang="en-US" dirty="0"/>
          </a:p>
        </p:txBody>
      </p:sp>
    </p:spTree>
    <p:extLst>
      <p:ext uri="{BB962C8B-B14F-4D97-AF65-F5344CB8AC3E}">
        <p14:creationId xmlns:p14="http://schemas.microsoft.com/office/powerpoint/2010/main" val="982070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JUNIT Folder Location Path</a:t>
            </a:r>
          </a:p>
        </p:txBody>
      </p:sp>
      <p:sp>
        <p:nvSpPr>
          <p:cNvPr id="4" name="Slide Number Placeholder 3"/>
          <p:cNvSpPr>
            <a:spLocks noGrp="1"/>
          </p:cNvSpPr>
          <p:nvPr>
            <p:ph type="sldNum" sz="quarter" idx="10"/>
          </p:nvPr>
        </p:nvSpPr>
        <p:spPr/>
        <p:txBody>
          <a:bodyPr/>
          <a:lstStyle/>
          <a:p>
            <a:fld id="{4537AC76-B5B6-4D22-964E-8311652E7560}" type="slidenum">
              <a:rPr lang="en-US" smtClean="0"/>
              <a:t>19</a:t>
            </a:fld>
            <a:endParaRPr lang="en-US" dirty="0"/>
          </a:p>
        </p:txBody>
      </p:sp>
    </p:spTree>
    <p:extLst>
      <p:ext uri="{BB962C8B-B14F-4D97-AF65-F5344CB8AC3E}">
        <p14:creationId xmlns:p14="http://schemas.microsoft.com/office/powerpoint/2010/main" val="2042552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27</a:t>
            </a:fld>
            <a:endParaRPr lang="en-US" dirty="0"/>
          </a:p>
        </p:txBody>
      </p:sp>
    </p:spTree>
    <p:extLst>
      <p:ext uri="{BB962C8B-B14F-4D97-AF65-F5344CB8AC3E}">
        <p14:creationId xmlns:p14="http://schemas.microsoft.com/office/powerpoint/2010/main" val="1877355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30</a:t>
            </a:fld>
            <a:endParaRPr lang="en-US" dirty="0"/>
          </a:p>
        </p:txBody>
      </p:sp>
    </p:spTree>
    <p:extLst>
      <p:ext uri="{BB962C8B-B14F-4D97-AF65-F5344CB8AC3E}">
        <p14:creationId xmlns:p14="http://schemas.microsoft.com/office/powerpoint/2010/main" val="333540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32</a:t>
            </a:fld>
            <a:endParaRPr lang="en-US" dirty="0"/>
          </a:p>
        </p:txBody>
      </p:sp>
    </p:spTree>
    <p:extLst>
      <p:ext uri="{BB962C8B-B14F-4D97-AF65-F5344CB8AC3E}">
        <p14:creationId xmlns:p14="http://schemas.microsoft.com/office/powerpoint/2010/main" val="1418259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37AC76-B5B6-4D22-964E-8311652E7560}" type="slidenum">
              <a:rPr lang="en-US" smtClean="0"/>
              <a:t>39</a:t>
            </a:fld>
            <a:endParaRPr lang="en-US" dirty="0"/>
          </a:p>
        </p:txBody>
      </p:sp>
    </p:spTree>
    <p:extLst>
      <p:ext uri="{BB962C8B-B14F-4D97-AF65-F5344CB8AC3E}">
        <p14:creationId xmlns:p14="http://schemas.microsoft.com/office/powerpoint/2010/main" val="3255290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pic>
        <p:nvPicPr>
          <p:cNvPr id="10" name="Picture 9" descr="0000001.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dirty="0"/>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dirty="0"/>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dirty="0"/>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429D534C-5B7A-4D62-9124-9DF4AABF2CFC}" type="datetimeFigureOut">
              <a:rPr lang="en-US" smtClean="0"/>
              <a:t>8/11/2019</a:t>
            </a:fld>
            <a:endParaRPr lang="en-US" dirty="0"/>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dirty="0"/>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EE708244-4F68-4DD1-9E63-25A8E191BAA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9" name="Picture 8" descr="0000002.jpg"/>
          <p:cNvPicPr>
            <a:picLocks noChangeAspect="1"/>
          </p:cNvPicPr>
          <p:nvPr/>
        </p:nvPicPr>
        <p:blipFill>
          <a:blip r:embed="rId2" cstate="print"/>
          <a:stretch>
            <a:fillRect/>
          </a:stretch>
        </p:blipFill>
        <p:spPr>
          <a:xfrm>
            <a:off x="0" y="0"/>
            <a:ext cx="9144000" cy="6896746"/>
          </a:xfrm>
          <a:prstGeom prst="rect">
            <a:avLst/>
          </a:prstGeom>
        </p:spPr>
      </p:pic>
      <p:sp>
        <p:nvSpPr>
          <p:cNvPr id="2" name="Title 1"/>
          <p:cNvSpPr>
            <a:spLocks noGrp="1"/>
          </p:cNvSpPr>
          <p:nvPr>
            <p:ph type="title"/>
          </p:nvPr>
        </p:nvSpPr>
        <p:spPr>
          <a:xfrm>
            <a:off x="1981200" y="76200"/>
            <a:ext cx="6934200" cy="639762"/>
          </a:xfrm>
        </p:spPr>
        <p:txBody>
          <a:bodyPr>
            <a:normAutofit/>
          </a:bodyPr>
          <a:lstStyle>
            <a:lvl1pPr>
              <a:defRPr sz="3200" b="1">
                <a:solidFill>
                  <a:schemeClr val="bg1"/>
                </a:solidFill>
                <a:latin typeface="+mn-lt"/>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1600" b="1">
                <a:latin typeface="+mn-lt"/>
              </a:defRPr>
            </a:lvl1pPr>
            <a:lvl2pPr>
              <a:defRPr sz="1400">
                <a:latin typeface="+mn-lt"/>
              </a:defRPr>
            </a:lvl2pPr>
            <a:lvl3pPr>
              <a:defRPr sz="1200">
                <a:latin typeface="+mn-lt"/>
              </a:defRPr>
            </a:lvl3pPr>
            <a:lvl4pPr>
              <a:defRPr sz="1100">
                <a:latin typeface="+mn-lt"/>
              </a:defRPr>
            </a:lvl4pPr>
            <a:lvl5pP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dirty="0"/>
          </a:p>
        </p:txBody>
      </p:sp>
      <p:pic>
        <p:nvPicPr>
          <p:cNvPr id="13" name="Picture 12" descr="0000005.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E708244-4F68-4DD1-9E63-25A8E191BAA8}" type="slidenum">
              <a:rPr lang="en-US" smtClean="0"/>
              <a:t>‹#›</a:t>
            </a:fld>
            <a:endParaRPr lang="en-US" dirty="0"/>
          </a:p>
        </p:txBody>
      </p:sp>
      <p:pic>
        <p:nvPicPr>
          <p:cNvPr id="8" name="Picture 7" descr="0000006.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E708244-4F68-4DD1-9E63-25A8E191BAA8}" type="slidenum">
              <a:rPr lang="en-US" smtClean="0"/>
              <a:t>‹#›</a:t>
            </a:fld>
            <a:endParaRPr lang="en-US" dirty="0"/>
          </a:p>
        </p:txBody>
      </p:sp>
      <p:pic>
        <p:nvPicPr>
          <p:cNvPr id="10" name="Picture 9" descr="0000004.jpg"/>
          <p:cNvPicPr>
            <a:picLocks noChangeAspect="1"/>
          </p:cNvPicPr>
          <p:nvPr/>
        </p:nvPicPr>
        <p:blipFill>
          <a:blip r:embed="rId2" cstate="print"/>
          <a:stretch>
            <a:fillRect/>
          </a:stretch>
        </p:blipFill>
        <p:spPr>
          <a:xfrm>
            <a:off x="0" y="0"/>
            <a:ext cx="9144000" cy="689674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9D534C-5B7A-4D62-9124-9DF4AABF2CFC}" type="datetimeFigureOut">
              <a:rPr lang="en-US" smtClean="0"/>
              <a:t>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708244-4F68-4DD1-9E63-25A8E191BAA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D534C-5B7A-4D62-9124-9DF4AABF2CFC}" type="datetimeFigureOut">
              <a:rPr lang="en-US" smtClean="0"/>
              <a:t>8/11/2019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08244-4F68-4DD1-9E63-25A8E191BAA8}" type="slidenum">
              <a:rPr lang="en-US" smtClean="0"/>
              <a:t>‹#›</a:t>
            </a:fld>
            <a:endParaRPr lang="en-US" dirty="0"/>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077200" y="57150"/>
            <a:ext cx="926680" cy="74295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 id="2147483698" r:id="rId13"/>
    <p:sldLayoutId id="2147483699"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eclipse.org/download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junit.org/junit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eclipse.org/" TargetMode="External"/><Relationship Id="rId2" Type="http://schemas.openxmlformats.org/officeDocument/2006/relationships/hyperlink" Target="http://maven.apache.org/" TargetMode="External"/><Relationship Id="rId1" Type="http://schemas.openxmlformats.org/officeDocument/2006/relationships/slideLayout" Target="../slideLayouts/slideLayout2.xml"/><Relationship Id="rId4" Type="http://schemas.openxmlformats.org/officeDocument/2006/relationships/hyperlink" Target="http://testng.org/doc/index.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oracle.com/technetwork/java/javase/downloads/index.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powermockup.com/download"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7772400" cy="1470025"/>
          </a:xfrm>
        </p:spPr>
        <p:txBody>
          <a:bodyPr/>
          <a:lstStyle/>
          <a:p>
            <a:r>
              <a:rPr lang="en-US" dirty="0"/>
              <a:t>JUnit Overview</a:t>
            </a:r>
          </a:p>
        </p:txBody>
      </p:sp>
    </p:spTree>
    <p:extLst>
      <p:ext uri="{BB962C8B-B14F-4D97-AF65-F5344CB8AC3E}">
        <p14:creationId xmlns:p14="http://schemas.microsoft.com/office/powerpoint/2010/main" val="316122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ltLang="en-US" dirty="0"/>
              <a:t>Installation and Setup using an Eclipse IDE</a:t>
            </a:r>
            <a:endParaRPr lang="en-US" dirty="0"/>
          </a:p>
        </p:txBody>
      </p:sp>
      <p:sp>
        <p:nvSpPr>
          <p:cNvPr id="5" name="Content Placeholder 4"/>
          <p:cNvSpPr>
            <a:spLocks noGrp="1"/>
          </p:cNvSpPr>
          <p:nvPr>
            <p:ph idx="1"/>
          </p:nvPr>
        </p:nvSpPr>
        <p:spPr>
          <a:xfrm>
            <a:off x="457200" y="990600"/>
            <a:ext cx="8229600" cy="5135563"/>
          </a:xfrm>
        </p:spPr>
        <p:txBody>
          <a:bodyPr/>
          <a:lstStyle/>
          <a:p>
            <a:pPr marL="0" indent="0">
              <a:buNone/>
            </a:pPr>
            <a:r>
              <a:rPr lang="en-US" dirty="0"/>
              <a:t>		1) Download the latest version of Eclipse installer from 			</a:t>
            </a:r>
            <a:r>
              <a:rPr lang="en-IN" dirty="0">
                <a:hlinkClick r:id="rId2"/>
              </a:rPr>
              <a:t>https://www.eclipse.org/downloads/</a:t>
            </a:r>
            <a:endParaRPr lang="en-US" dirty="0"/>
          </a:p>
        </p:txBody>
      </p:sp>
      <p:pic>
        <p:nvPicPr>
          <p:cNvPr id="2" name="Picture 1">
            <a:extLst>
              <a:ext uri="{FF2B5EF4-FFF2-40B4-BE49-F238E27FC236}">
                <a16:creationId xmlns:a16="http://schemas.microsoft.com/office/drawing/2014/main" id="{FCFBE3C6-6401-4393-BCC8-9561B07D48F3}"/>
              </a:ext>
            </a:extLst>
          </p:cNvPr>
          <p:cNvPicPr>
            <a:picLocks noChangeAspect="1"/>
          </p:cNvPicPr>
          <p:nvPr/>
        </p:nvPicPr>
        <p:blipFill rotWithShape="1">
          <a:blip r:embed="rId3"/>
          <a:srcRect t="11628"/>
          <a:stretch/>
        </p:blipFill>
        <p:spPr>
          <a:xfrm>
            <a:off x="1582714" y="1685290"/>
            <a:ext cx="5978571" cy="2133600"/>
          </a:xfrm>
          <a:prstGeom prst="rect">
            <a:avLst/>
          </a:prstGeom>
          <a:ln>
            <a:solidFill>
              <a:schemeClr val="accent2"/>
            </a:solidFill>
          </a:ln>
        </p:spPr>
      </p:pic>
      <p:pic>
        <p:nvPicPr>
          <p:cNvPr id="6" name="Picture 5">
            <a:extLst>
              <a:ext uri="{FF2B5EF4-FFF2-40B4-BE49-F238E27FC236}">
                <a16:creationId xmlns:a16="http://schemas.microsoft.com/office/drawing/2014/main" id="{123A2768-4409-4E30-8E0F-FE7AEC7AAC9A}"/>
              </a:ext>
            </a:extLst>
          </p:cNvPr>
          <p:cNvPicPr>
            <a:picLocks noChangeAspect="1"/>
          </p:cNvPicPr>
          <p:nvPr/>
        </p:nvPicPr>
        <p:blipFill>
          <a:blip r:embed="rId4"/>
          <a:stretch>
            <a:fillRect/>
          </a:stretch>
        </p:blipFill>
        <p:spPr>
          <a:xfrm>
            <a:off x="3810000" y="4038600"/>
            <a:ext cx="2099897" cy="1410653"/>
          </a:xfrm>
          <a:prstGeom prst="rect">
            <a:avLst/>
          </a:prstGeom>
          <a:ln>
            <a:solidFill>
              <a:schemeClr val="accent2"/>
            </a:solidFill>
          </a:ln>
        </p:spPr>
      </p:pic>
    </p:spTree>
    <p:extLst>
      <p:ext uri="{BB962C8B-B14F-4D97-AF65-F5344CB8AC3E}">
        <p14:creationId xmlns:p14="http://schemas.microsoft.com/office/powerpoint/2010/main" val="178588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E00D8C-B188-4F9F-8E4A-FADF7E63211F}"/>
              </a:ext>
            </a:extLst>
          </p:cNvPr>
          <p:cNvSpPr>
            <a:spLocks noGrp="1"/>
          </p:cNvSpPr>
          <p:nvPr>
            <p:ph type="title"/>
          </p:nvPr>
        </p:nvSpPr>
        <p:spPr/>
        <p:txBody>
          <a:bodyPr/>
          <a:lstStyle/>
          <a:p>
            <a:r>
              <a:rPr lang="en-IN" dirty="0"/>
              <a:t>Setting Up Eclipse</a:t>
            </a:r>
          </a:p>
        </p:txBody>
      </p:sp>
      <p:sp>
        <p:nvSpPr>
          <p:cNvPr id="7" name="Content Placeholder 6">
            <a:extLst>
              <a:ext uri="{FF2B5EF4-FFF2-40B4-BE49-F238E27FC236}">
                <a16:creationId xmlns:a16="http://schemas.microsoft.com/office/drawing/2014/main" id="{5C2B6470-DE2F-4B22-ABA3-C40977CA886D}"/>
              </a:ext>
            </a:extLst>
          </p:cNvPr>
          <p:cNvSpPr>
            <a:spLocks noGrp="1"/>
          </p:cNvSpPr>
          <p:nvPr>
            <p:ph idx="1"/>
          </p:nvPr>
        </p:nvSpPr>
        <p:spPr>
          <a:xfrm>
            <a:off x="228600" y="990600"/>
            <a:ext cx="8686800" cy="5135563"/>
          </a:xfrm>
        </p:spPr>
        <p:txBody>
          <a:bodyPr/>
          <a:lstStyle/>
          <a:p>
            <a:pPr marL="0" indent="0">
              <a:buNone/>
            </a:pPr>
            <a:r>
              <a:rPr lang="en-IN" dirty="0"/>
              <a:t>2) Run the Installer. Select Eclipse IDE                     3) Accept the Agreement to continue.</a:t>
            </a:r>
          </a:p>
          <a:p>
            <a:pPr marL="0" indent="0">
              <a:buNone/>
            </a:pPr>
            <a:r>
              <a:rPr lang="en-IN" dirty="0"/>
              <a:t>        for Enterprise Java Developers..</a:t>
            </a:r>
          </a:p>
        </p:txBody>
      </p:sp>
      <p:pic>
        <p:nvPicPr>
          <p:cNvPr id="5" name="Picture 4">
            <a:extLst>
              <a:ext uri="{FF2B5EF4-FFF2-40B4-BE49-F238E27FC236}">
                <a16:creationId xmlns:a16="http://schemas.microsoft.com/office/drawing/2014/main" id="{622475F5-1B81-45E8-A66B-6F3291B3BF68}"/>
              </a:ext>
            </a:extLst>
          </p:cNvPr>
          <p:cNvPicPr>
            <a:picLocks noChangeAspect="1"/>
          </p:cNvPicPr>
          <p:nvPr/>
        </p:nvPicPr>
        <p:blipFill>
          <a:blip r:embed="rId2"/>
          <a:stretch>
            <a:fillRect/>
          </a:stretch>
        </p:blipFill>
        <p:spPr>
          <a:xfrm>
            <a:off x="664981" y="1645761"/>
            <a:ext cx="3967353" cy="4069080"/>
          </a:xfrm>
          <a:prstGeom prst="rect">
            <a:avLst/>
          </a:prstGeom>
          <a:ln>
            <a:solidFill>
              <a:schemeClr val="accent2"/>
            </a:solidFill>
          </a:ln>
        </p:spPr>
      </p:pic>
      <p:pic>
        <p:nvPicPr>
          <p:cNvPr id="6" name="Picture 5">
            <a:extLst>
              <a:ext uri="{FF2B5EF4-FFF2-40B4-BE49-F238E27FC236}">
                <a16:creationId xmlns:a16="http://schemas.microsoft.com/office/drawing/2014/main" id="{F8B14CB9-A3F5-4F05-902A-0F633697FEFA}"/>
              </a:ext>
            </a:extLst>
          </p:cNvPr>
          <p:cNvPicPr>
            <a:picLocks noChangeAspect="1"/>
          </p:cNvPicPr>
          <p:nvPr/>
        </p:nvPicPr>
        <p:blipFill>
          <a:blip r:embed="rId3"/>
          <a:stretch>
            <a:fillRect/>
          </a:stretch>
        </p:blipFill>
        <p:spPr>
          <a:xfrm>
            <a:off x="4876800" y="1409541"/>
            <a:ext cx="3794134" cy="4297680"/>
          </a:xfrm>
          <a:prstGeom prst="rect">
            <a:avLst/>
          </a:prstGeom>
          <a:ln>
            <a:solidFill>
              <a:schemeClr val="accent2"/>
            </a:solidFill>
          </a:ln>
        </p:spPr>
      </p:pic>
    </p:spTree>
    <p:extLst>
      <p:ext uri="{BB962C8B-B14F-4D97-AF65-F5344CB8AC3E}">
        <p14:creationId xmlns:p14="http://schemas.microsoft.com/office/powerpoint/2010/main" val="1300739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D9ED-7F48-488C-8B1D-8337EC0B1BAC}"/>
              </a:ext>
            </a:extLst>
          </p:cNvPr>
          <p:cNvSpPr>
            <a:spLocks noGrp="1"/>
          </p:cNvSpPr>
          <p:nvPr>
            <p:ph type="title"/>
          </p:nvPr>
        </p:nvSpPr>
        <p:spPr/>
        <p:txBody>
          <a:bodyPr/>
          <a:lstStyle/>
          <a:p>
            <a:r>
              <a:rPr lang="en-IN" dirty="0"/>
              <a:t>Setting Up Eclipse Cont..</a:t>
            </a:r>
          </a:p>
        </p:txBody>
      </p:sp>
      <p:sp>
        <p:nvSpPr>
          <p:cNvPr id="6" name="Content Placeholder 5">
            <a:extLst>
              <a:ext uri="{FF2B5EF4-FFF2-40B4-BE49-F238E27FC236}">
                <a16:creationId xmlns:a16="http://schemas.microsoft.com/office/drawing/2014/main" id="{64FB17E0-323A-4410-8B46-B648AD6F7152}"/>
              </a:ext>
            </a:extLst>
          </p:cNvPr>
          <p:cNvSpPr>
            <a:spLocks noGrp="1"/>
          </p:cNvSpPr>
          <p:nvPr>
            <p:ph idx="1"/>
          </p:nvPr>
        </p:nvSpPr>
        <p:spPr/>
        <p:txBody>
          <a:bodyPr/>
          <a:lstStyle/>
          <a:p>
            <a:pPr marL="0" indent="0">
              <a:buNone/>
            </a:pPr>
            <a:r>
              <a:rPr lang="en-IN" dirty="0"/>
              <a:t>4) Let the installation finish.                                                    </a:t>
            </a:r>
          </a:p>
          <a:p>
            <a:endParaRPr lang="en-IN" dirty="0"/>
          </a:p>
          <a:p>
            <a:pPr marL="3657600" lvl="8" indent="0" algn="ctr">
              <a:buNone/>
            </a:pPr>
            <a:endParaRPr lang="en-IN" dirty="0"/>
          </a:p>
          <a:p>
            <a:pPr marL="3657600" lvl="8" indent="0" algn="ctr">
              <a:buNone/>
            </a:pPr>
            <a:r>
              <a:rPr lang="en-IN" dirty="0"/>
              <a:t>  </a:t>
            </a:r>
            <a:r>
              <a:rPr lang="en-IN" sz="1600" b="1" dirty="0"/>
              <a:t> 5) Launch Eclipse</a:t>
            </a:r>
          </a:p>
        </p:txBody>
      </p:sp>
      <p:pic>
        <p:nvPicPr>
          <p:cNvPr id="7" name="Picture 6">
            <a:extLst>
              <a:ext uri="{FF2B5EF4-FFF2-40B4-BE49-F238E27FC236}">
                <a16:creationId xmlns:a16="http://schemas.microsoft.com/office/drawing/2014/main" id="{32B5D42A-1B2B-484B-B93B-0EF5537B6102}"/>
              </a:ext>
            </a:extLst>
          </p:cNvPr>
          <p:cNvPicPr>
            <a:picLocks noChangeAspect="1"/>
          </p:cNvPicPr>
          <p:nvPr/>
        </p:nvPicPr>
        <p:blipFill>
          <a:blip r:embed="rId2"/>
          <a:stretch>
            <a:fillRect/>
          </a:stretch>
        </p:blipFill>
        <p:spPr>
          <a:xfrm>
            <a:off x="803564" y="2057400"/>
            <a:ext cx="3768436" cy="3886200"/>
          </a:xfrm>
          <a:prstGeom prst="rect">
            <a:avLst/>
          </a:prstGeom>
          <a:ln>
            <a:solidFill>
              <a:schemeClr val="accent2"/>
            </a:solidFill>
          </a:ln>
        </p:spPr>
      </p:pic>
      <p:pic>
        <p:nvPicPr>
          <p:cNvPr id="8" name="Picture 7">
            <a:extLst>
              <a:ext uri="{FF2B5EF4-FFF2-40B4-BE49-F238E27FC236}">
                <a16:creationId xmlns:a16="http://schemas.microsoft.com/office/drawing/2014/main" id="{DE589500-1599-47E1-93E3-F6F44027F10C}"/>
              </a:ext>
            </a:extLst>
          </p:cNvPr>
          <p:cNvPicPr>
            <a:picLocks noChangeAspect="1"/>
          </p:cNvPicPr>
          <p:nvPr/>
        </p:nvPicPr>
        <p:blipFill>
          <a:blip r:embed="rId3"/>
          <a:stretch>
            <a:fillRect/>
          </a:stretch>
        </p:blipFill>
        <p:spPr>
          <a:xfrm>
            <a:off x="5448300" y="3184525"/>
            <a:ext cx="2033713" cy="1357312"/>
          </a:xfrm>
          <a:prstGeom prst="rect">
            <a:avLst/>
          </a:prstGeom>
        </p:spPr>
      </p:pic>
    </p:spTree>
    <p:extLst>
      <p:ext uri="{BB962C8B-B14F-4D97-AF65-F5344CB8AC3E}">
        <p14:creationId xmlns:p14="http://schemas.microsoft.com/office/powerpoint/2010/main" val="395233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JUNIT</a:t>
            </a:r>
          </a:p>
        </p:txBody>
      </p:sp>
      <p:sp>
        <p:nvSpPr>
          <p:cNvPr id="4" name="Content Placeholder 2"/>
          <p:cNvSpPr>
            <a:spLocks noGrp="1"/>
          </p:cNvSpPr>
          <p:nvPr>
            <p:ph idx="1"/>
          </p:nvPr>
        </p:nvSpPr>
        <p:spPr>
          <a:xfrm>
            <a:off x="457200" y="1295400"/>
            <a:ext cx="8229600" cy="457200"/>
          </a:xfrm>
        </p:spPr>
        <p:txBody>
          <a:bodyPr>
            <a:normAutofit/>
          </a:bodyPr>
          <a:lstStyle/>
          <a:p>
            <a:r>
              <a:rPr lang="en-US" sz="2400" b="0" dirty="0"/>
              <a:t>Step 1:Download Junit from </a:t>
            </a:r>
            <a:r>
              <a:rPr lang="en-IN" sz="2400" dirty="0">
                <a:hlinkClick r:id="rId3"/>
              </a:rPr>
              <a:t>https://junit.org/junit4/</a:t>
            </a:r>
            <a:endParaRPr lang="en-US" sz="2400" b="0" dirty="0"/>
          </a:p>
        </p:txBody>
      </p:sp>
      <p:pic>
        <p:nvPicPr>
          <p:cNvPr id="8" name="Picture 7"/>
          <p:cNvPicPr>
            <a:picLocks noChangeAspect="1"/>
          </p:cNvPicPr>
          <p:nvPr/>
        </p:nvPicPr>
        <p:blipFill rotWithShape="1">
          <a:blip r:embed="rId4"/>
          <a:srcRect t="5179" b="5060"/>
          <a:stretch/>
        </p:blipFill>
        <p:spPr>
          <a:xfrm>
            <a:off x="830698" y="2209801"/>
            <a:ext cx="7856102" cy="3962400"/>
          </a:xfrm>
          <a:prstGeom prst="rect">
            <a:avLst/>
          </a:prstGeom>
          <a:ln>
            <a:solidFill>
              <a:schemeClr val="accent2"/>
            </a:solidFill>
          </a:ln>
        </p:spPr>
      </p:pic>
      <p:sp>
        <p:nvSpPr>
          <p:cNvPr id="5" name="Slide Number Placeholder 4"/>
          <p:cNvSpPr>
            <a:spLocks noGrp="1"/>
          </p:cNvSpPr>
          <p:nvPr>
            <p:ph type="sldNum" sz="quarter" idx="12"/>
          </p:nvPr>
        </p:nvSpPr>
        <p:spPr/>
        <p:txBody>
          <a:bodyPr/>
          <a:lstStyle/>
          <a:p>
            <a:fld id="{EE708244-4F68-4DD1-9E63-25A8E191BAA8}" type="slidenum">
              <a:rPr lang="en-US" smtClean="0"/>
              <a:t>13</a:t>
            </a:fld>
            <a:endParaRPr lang="en-US" dirty="0"/>
          </a:p>
        </p:txBody>
      </p:sp>
    </p:spTree>
    <p:extLst>
      <p:ext uri="{BB962C8B-B14F-4D97-AF65-F5344CB8AC3E}">
        <p14:creationId xmlns:p14="http://schemas.microsoft.com/office/powerpoint/2010/main" val="3577858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JUNIT Cont..</a:t>
            </a:r>
          </a:p>
        </p:txBody>
      </p:sp>
      <p:sp>
        <p:nvSpPr>
          <p:cNvPr id="4" name="Content Placeholder 2"/>
          <p:cNvSpPr>
            <a:spLocks noGrp="1"/>
          </p:cNvSpPr>
          <p:nvPr>
            <p:ph idx="1"/>
          </p:nvPr>
        </p:nvSpPr>
        <p:spPr>
          <a:xfrm>
            <a:off x="457200" y="1295400"/>
            <a:ext cx="8229600" cy="457200"/>
          </a:xfrm>
        </p:spPr>
        <p:txBody>
          <a:bodyPr>
            <a:normAutofit fontScale="92500"/>
          </a:bodyPr>
          <a:lstStyle/>
          <a:p>
            <a:r>
              <a:rPr lang="en-US" sz="2400" b="0" dirty="0"/>
              <a:t>Step 2:Click on Download Junit Link and Download jar files of junit</a:t>
            </a:r>
          </a:p>
        </p:txBody>
      </p:sp>
      <p:pic>
        <p:nvPicPr>
          <p:cNvPr id="5" name="Picture 4"/>
          <p:cNvPicPr>
            <a:picLocks noChangeAspect="1"/>
          </p:cNvPicPr>
          <p:nvPr/>
        </p:nvPicPr>
        <p:blipFill rotWithShape="1">
          <a:blip r:embed="rId2"/>
          <a:srcRect t="6408" b="2213"/>
          <a:stretch/>
        </p:blipFill>
        <p:spPr>
          <a:xfrm>
            <a:off x="815968" y="2332038"/>
            <a:ext cx="7870832" cy="3916362"/>
          </a:xfrm>
          <a:prstGeom prst="rect">
            <a:avLst/>
          </a:prstGeom>
          <a:ln>
            <a:solidFill>
              <a:schemeClr val="accent2"/>
            </a:solidFill>
          </a:ln>
        </p:spPr>
      </p:pic>
      <p:sp>
        <p:nvSpPr>
          <p:cNvPr id="6" name="Slide Number Placeholder 5"/>
          <p:cNvSpPr>
            <a:spLocks noGrp="1"/>
          </p:cNvSpPr>
          <p:nvPr>
            <p:ph type="sldNum" sz="quarter" idx="12"/>
          </p:nvPr>
        </p:nvSpPr>
        <p:spPr/>
        <p:txBody>
          <a:bodyPr/>
          <a:lstStyle/>
          <a:p>
            <a:fld id="{EE708244-4F68-4DD1-9E63-25A8E191BAA8}" type="slidenum">
              <a:rPr lang="en-US" smtClean="0"/>
              <a:t>14</a:t>
            </a:fld>
            <a:endParaRPr lang="en-US" dirty="0"/>
          </a:p>
        </p:txBody>
      </p:sp>
    </p:spTree>
    <p:extLst>
      <p:ext uri="{BB962C8B-B14F-4D97-AF65-F5344CB8AC3E}">
        <p14:creationId xmlns:p14="http://schemas.microsoft.com/office/powerpoint/2010/main" val="1281284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JUNIT Cont....</a:t>
            </a:r>
          </a:p>
        </p:txBody>
      </p:sp>
      <p:pic>
        <p:nvPicPr>
          <p:cNvPr id="4" name="Picture 3"/>
          <p:cNvPicPr>
            <a:picLocks noChangeAspect="1"/>
          </p:cNvPicPr>
          <p:nvPr/>
        </p:nvPicPr>
        <p:blipFill rotWithShape="1">
          <a:blip r:embed="rId2"/>
          <a:srcRect t="5357" b="1786"/>
          <a:stretch/>
        </p:blipFill>
        <p:spPr>
          <a:xfrm>
            <a:off x="914400" y="2133600"/>
            <a:ext cx="7692493" cy="3962400"/>
          </a:xfrm>
          <a:prstGeom prst="rect">
            <a:avLst/>
          </a:prstGeom>
          <a:ln>
            <a:solidFill>
              <a:schemeClr val="accent2"/>
            </a:solidFill>
          </a:ln>
        </p:spPr>
      </p:pic>
      <p:sp>
        <p:nvSpPr>
          <p:cNvPr id="5" name="Content Placeholder 2"/>
          <p:cNvSpPr>
            <a:spLocks noGrp="1"/>
          </p:cNvSpPr>
          <p:nvPr>
            <p:ph idx="1"/>
          </p:nvPr>
        </p:nvSpPr>
        <p:spPr>
          <a:xfrm>
            <a:off x="457200" y="1295400"/>
            <a:ext cx="8229600" cy="457200"/>
          </a:xfrm>
        </p:spPr>
        <p:txBody>
          <a:bodyPr>
            <a:normAutofit/>
          </a:bodyPr>
          <a:lstStyle/>
          <a:p>
            <a:r>
              <a:rPr lang="en-US" sz="2400" b="0" dirty="0"/>
              <a:t>Step 3:Click On Download Option</a:t>
            </a:r>
          </a:p>
        </p:txBody>
      </p:sp>
      <p:sp>
        <p:nvSpPr>
          <p:cNvPr id="6" name="Slide Number Placeholder 5"/>
          <p:cNvSpPr>
            <a:spLocks noGrp="1"/>
          </p:cNvSpPr>
          <p:nvPr>
            <p:ph type="sldNum" sz="quarter" idx="12"/>
          </p:nvPr>
        </p:nvSpPr>
        <p:spPr/>
        <p:txBody>
          <a:bodyPr/>
          <a:lstStyle/>
          <a:p>
            <a:fld id="{EE708244-4F68-4DD1-9E63-25A8E191BAA8}" type="slidenum">
              <a:rPr lang="en-US" smtClean="0"/>
              <a:t>15</a:t>
            </a:fld>
            <a:endParaRPr lang="en-US" dirty="0"/>
          </a:p>
        </p:txBody>
      </p:sp>
    </p:spTree>
    <p:extLst>
      <p:ext uri="{BB962C8B-B14F-4D97-AF65-F5344CB8AC3E}">
        <p14:creationId xmlns:p14="http://schemas.microsoft.com/office/powerpoint/2010/main" val="3297705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JUnit Environment Setup</a:t>
            </a:r>
            <a:br>
              <a:rPr lang="en-US" dirty="0"/>
            </a:br>
            <a:endParaRPr lang="en-US" dirty="0"/>
          </a:p>
        </p:txBody>
      </p:sp>
      <p:sp>
        <p:nvSpPr>
          <p:cNvPr id="4" name="Content Placeholder 2"/>
          <p:cNvSpPr>
            <a:spLocks noGrp="1"/>
          </p:cNvSpPr>
          <p:nvPr>
            <p:ph idx="1"/>
          </p:nvPr>
        </p:nvSpPr>
        <p:spPr>
          <a:xfrm>
            <a:off x="457200" y="1066800"/>
            <a:ext cx="8229600" cy="1752600"/>
          </a:xfrm>
        </p:spPr>
        <p:txBody>
          <a:bodyPr>
            <a:normAutofit fontScale="92500"/>
          </a:bodyPr>
          <a:lstStyle/>
          <a:p>
            <a:r>
              <a:rPr lang="en-US" sz="2400" b="0" dirty="0"/>
              <a:t>Step 1:Once Junit is downloaded, we will Set Path In Our System</a:t>
            </a:r>
          </a:p>
          <a:p>
            <a:pPr lvl="1"/>
            <a:r>
              <a:rPr lang="en-US" sz="2200" dirty="0"/>
              <a:t>Set JUNIT_HOME variable in Advanced Settings.</a:t>
            </a:r>
          </a:p>
          <a:p>
            <a:pPr lvl="1"/>
            <a:r>
              <a:rPr lang="en-US" sz="2200" dirty="0"/>
              <a:t>Base Location of this path is JUNIT jar files which we downloaded.</a:t>
            </a:r>
          </a:p>
          <a:p>
            <a:pPr marL="457200" lvl="1" indent="0">
              <a:buNone/>
            </a:pPr>
            <a:endParaRPr lang="en-US" sz="2200" dirty="0"/>
          </a:p>
          <a:p>
            <a:pPr marL="457200" lvl="1" indent="0">
              <a:buNone/>
            </a:pPr>
            <a:endParaRPr lang="en-US" sz="2200" dirty="0"/>
          </a:p>
          <a:p>
            <a:pPr lvl="1"/>
            <a:endParaRPr lang="en-US" sz="2200" b="0" dirty="0"/>
          </a:p>
        </p:txBody>
      </p:sp>
      <p:sp>
        <p:nvSpPr>
          <p:cNvPr id="6" name="Slide Number Placeholder 5"/>
          <p:cNvSpPr>
            <a:spLocks noGrp="1"/>
          </p:cNvSpPr>
          <p:nvPr>
            <p:ph type="sldNum" sz="quarter" idx="12"/>
          </p:nvPr>
        </p:nvSpPr>
        <p:spPr/>
        <p:txBody>
          <a:bodyPr/>
          <a:lstStyle/>
          <a:p>
            <a:fld id="{EE708244-4F68-4DD1-9E63-25A8E191BAA8}" type="slidenum">
              <a:rPr lang="en-US" smtClean="0"/>
              <a:t>16</a:t>
            </a:fld>
            <a:endParaRPr lang="en-US" dirty="0"/>
          </a:p>
        </p:txBody>
      </p:sp>
      <p:pic>
        <p:nvPicPr>
          <p:cNvPr id="3" name="Picture 2">
            <a:extLst>
              <a:ext uri="{FF2B5EF4-FFF2-40B4-BE49-F238E27FC236}">
                <a16:creationId xmlns:a16="http://schemas.microsoft.com/office/drawing/2014/main" id="{D65A8A46-5227-434A-99C3-4EB9CE34F178}"/>
              </a:ext>
            </a:extLst>
          </p:cNvPr>
          <p:cNvPicPr>
            <a:picLocks noChangeAspect="1"/>
          </p:cNvPicPr>
          <p:nvPr/>
        </p:nvPicPr>
        <p:blipFill>
          <a:blip r:embed="rId2"/>
          <a:stretch>
            <a:fillRect/>
          </a:stretch>
        </p:blipFill>
        <p:spPr>
          <a:xfrm>
            <a:off x="1871662" y="3170238"/>
            <a:ext cx="5400675" cy="2800350"/>
          </a:xfrm>
          <a:prstGeom prst="rect">
            <a:avLst/>
          </a:prstGeom>
          <a:ln>
            <a:solidFill>
              <a:schemeClr val="accent2"/>
            </a:solidFill>
          </a:ln>
        </p:spPr>
      </p:pic>
    </p:spTree>
    <p:extLst>
      <p:ext uri="{BB962C8B-B14F-4D97-AF65-F5344CB8AC3E}">
        <p14:creationId xmlns:p14="http://schemas.microsoft.com/office/powerpoint/2010/main" val="18216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577"/>
            <a:ext cx="6934200" cy="639762"/>
          </a:xfrm>
        </p:spPr>
        <p:txBody>
          <a:bodyPr>
            <a:normAutofit fontScale="90000"/>
          </a:bodyPr>
          <a:lstStyle/>
          <a:p>
            <a:br>
              <a:rPr lang="en-US" dirty="0"/>
            </a:br>
            <a:r>
              <a:rPr lang="en-US" dirty="0"/>
              <a:t>JUnit Environment Setup</a:t>
            </a:r>
            <a:br>
              <a:rPr lang="en-US" dirty="0"/>
            </a:br>
            <a:r>
              <a:rPr lang="en-US" dirty="0"/>
              <a:t>Cont..</a:t>
            </a:r>
          </a:p>
        </p:txBody>
      </p:sp>
      <p:sp>
        <p:nvSpPr>
          <p:cNvPr id="4" name="Content Placeholder 2"/>
          <p:cNvSpPr>
            <a:spLocks noGrp="1"/>
          </p:cNvSpPr>
          <p:nvPr>
            <p:ph idx="1"/>
          </p:nvPr>
        </p:nvSpPr>
        <p:spPr>
          <a:xfrm>
            <a:off x="457200" y="1066800"/>
            <a:ext cx="8229600" cy="1752600"/>
          </a:xfrm>
        </p:spPr>
        <p:txBody>
          <a:bodyPr>
            <a:normAutofit/>
          </a:bodyPr>
          <a:lstStyle/>
          <a:p>
            <a:r>
              <a:rPr lang="en-US" sz="2400" b="0" dirty="0"/>
              <a:t>Step 2: Cont.. Environment Variables.</a:t>
            </a:r>
            <a:endParaRPr lang="en-US" sz="2200" dirty="0"/>
          </a:p>
          <a:p>
            <a:pPr marL="457200" lvl="1" indent="0">
              <a:buNone/>
            </a:pPr>
            <a:endParaRPr lang="en-US" sz="2200" dirty="0"/>
          </a:p>
          <a:p>
            <a:pPr lvl="1"/>
            <a:endParaRPr lang="en-US" sz="2200" b="0" dirty="0"/>
          </a:p>
        </p:txBody>
      </p:sp>
      <p:pic>
        <p:nvPicPr>
          <p:cNvPr id="5" name="Picture 4"/>
          <p:cNvPicPr>
            <a:picLocks noChangeAspect="1"/>
          </p:cNvPicPr>
          <p:nvPr/>
        </p:nvPicPr>
        <p:blipFill rotWithShape="1">
          <a:blip r:embed="rId2"/>
          <a:srcRect l="11340" t="8679" r="25773" b="15177"/>
          <a:stretch/>
        </p:blipFill>
        <p:spPr>
          <a:xfrm>
            <a:off x="2095500" y="2956718"/>
            <a:ext cx="4648200" cy="3078163"/>
          </a:xfrm>
          <a:prstGeom prst="rect">
            <a:avLst/>
          </a:prstGeom>
          <a:ln>
            <a:solidFill>
              <a:schemeClr val="accent2"/>
            </a:solidFill>
          </a:ln>
        </p:spPr>
      </p:pic>
      <p:sp>
        <p:nvSpPr>
          <p:cNvPr id="6" name="Slide Number Placeholder 5"/>
          <p:cNvSpPr>
            <a:spLocks noGrp="1"/>
          </p:cNvSpPr>
          <p:nvPr>
            <p:ph type="sldNum" sz="quarter" idx="12"/>
          </p:nvPr>
        </p:nvSpPr>
        <p:spPr/>
        <p:txBody>
          <a:bodyPr/>
          <a:lstStyle/>
          <a:p>
            <a:fld id="{EE708244-4F68-4DD1-9E63-25A8E191BAA8}" type="slidenum">
              <a:rPr lang="en-US" smtClean="0"/>
              <a:t>17</a:t>
            </a:fld>
            <a:endParaRPr lang="en-US" dirty="0"/>
          </a:p>
        </p:txBody>
      </p:sp>
    </p:spTree>
    <p:extLst>
      <p:ext uri="{BB962C8B-B14F-4D97-AF65-F5344CB8AC3E}">
        <p14:creationId xmlns:p14="http://schemas.microsoft.com/office/powerpoint/2010/main" val="29374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JUnit Environment Setup</a:t>
            </a:r>
            <a:br>
              <a:rPr lang="en-US" dirty="0"/>
            </a:br>
            <a:r>
              <a:rPr lang="en-US" dirty="0"/>
              <a:t>Cont..</a:t>
            </a:r>
          </a:p>
        </p:txBody>
      </p:sp>
      <p:sp>
        <p:nvSpPr>
          <p:cNvPr id="4" name="Content Placeholder 2"/>
          <p:cNvSpPr>
            <a:spLocks noGrp="1"/>
          </p:cNvSpPr>
          <p:nvPr>
            <p:ph idx="1"/>
          </p:nvPr>
        </p:nvSpPr>
        <p:spPr>
          <a:xfrm>
            <a:off x="457200" y="1066800"/>
            <a:ext cx="8229600" cy="609600"/>
          </a:xfrm>
        </p:spPr>
        <p:txBody>
          <a:bodyPr>
            <a:normAutofit/>
          </a:bodyPr>
          <a:lstStyle/>
          <a:p>
            <a:r>
              <a:rPr lang="en-US" sz="2400" b="0" dirty="0"/>
              <a:t>Step 3: Click On Environment Variable</a:t>
            </a:r>
            <a:r>
              <a:rPr lang="en-US" sz="2400" b="0" dirty="0">
                <a:sym typeface="Wingdings" panose="05000000000000000000" pitchFamily="2" charset="2"/>
              </a:rPr>
              <a:t> New Button</a:t>
            </a:r>
            <a:endParaRPr lang="en-US" sz="2200" dirty="0"/>
          </a:p>
          <a:p>
            <a:pPr lvl="1"/>
            <a:endParaRPr lang="en-US" sz="2200" b="0" dirty="0"/>
          </a:p>
        </p:txBody>
      </p:sp>
      <p:pic>
        <p:nvPicPr>
          <p:cNvPr id="5" name="Picture 4"/>
          <p:cNvPicPr>
            <a:picLocks noChangeAspect="1"/>
          </p:cNvPicPr>
          <p:nvPr/>
        </p:nvPicPr>
        <p:blipFill rotWithShape="1">
          <a:blip r:embed="rId2"/>
          <a:srcRect l="11636" t="7952" r="26894" b="10744"/>
          <a:stretch/>
        </p:blipFill>
        <p:spPr>
          <a:xfrm>
            <a:off x="2133600" y="1814512"/>
            <a:ext cx="4876800" cy="3581400"/>
          </a:xfrm>
          <a:prstGeom prst="rect">
            <a:avLst/>
          </a:prstGeom>
          <a:ln>
            <a:solidFill>
              <a:schemeClr val="accent2"/>
            </a:solidFill>
          </a:ln>
        </p:spPr>
      </p:pic>
      <p:sp>
        <p:nvSpPr>
          <p:cNvPr id="6" name="Slide Number Placeholder 5"/>
          <p:cNvSpPr>
            <a:spLocks noGrp="1"/>
          </p:cNvSpPr>
          <p:nvPr>
            <p:ph type="sldNum" sz="quarter" idx="12"/>
          </p:nvPr>
        </p:nvSpPr>
        <p:spPr/>
        <p:txBody>
          <a:bodyPr/>
          <a:lstStyle/>
          <a:p>
            <a:fld id="{EE708244-4F68-4DD1-9E63-25A8E191BAA8}" type="slidenum">
              <a:rPr lang="en-US" smtClean="0"/>
              <a:t>18</a:t>
            </a:fld>
            <a:endParaRPr lang="en-US" dirty="0"/>
          </a:p>
        </p:txBody>
      </p:sp>
    </p:spTree>
    <p:extLst>
      <p:ext uri="{BB962C8B-B14F-4D97-AF65-F5344CB8AC3E}">
        <p14:creationId xmlns:p14="http://schemas.microsoft.com/office/powerpoint/2010/main" val="274229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JUnit Environment Setup</a:t>
            </a:r>
            <a:br>
              <a:rPr lang="en-US" dirty="0"/>
            </a:br>
            <a:r>
              <a:rPr lang="en-US" dirty="0"/>
              <a:t>Cont..</a:t>
            </a:r>
          </a:p>
        </p:txBody>
      </p:sp>
      <p:sp>
        <p:nvSpPr>
          <p:cNvPr id="4" name="Content Placeholder 2"/>
          <p:cNvSpPr>
            <a:spLocks noGrp="1"/>
          </p:cNvSpPr>
          <p:nvPr>
            <p:ph idx="1"/>
          </p:nvPr>
        </p:nvSpPr>
        <p:spPr>
          <a:xfrm>
            <a:off x="457200" y="1066800"/>
            <a:ext cx="8229600" cy="609600"/>
          </a:xfrm>
        </p:spPr>
        <p:txBody>
          <a:bodyPr>
            <a:normAutofit/>
          </a:bodyPr>
          <a:lstStyle/>
          <a:p>
            <a:r>
              <a:rPr lang="en-US" sz="2400" b="0" dirty="0"/>
              <a:t>Step 4: Enter Path Of Junit</a:t>
            </a:r>
            <a:endParaRPr lang="en-US" sz="2200" dirty="0"/>
          </a:p>
          <a:p>
            <a:pPr lvl="1"/>
            <a:endParaRPr lang="en-US" sz="2200" b="0" dirty="0"/>
          </a:p>
        </p:txBody>
      </p:sp>
      <p:pic>
        <p:nvPicPr>
          <p:cNvPr id="5" name="Picture 4"/>
          <p:cNvPicPr>
            <a:picLocks noChangeAspect="1"/>
          </p:cNvPicPr>
          <p:nvPr/>
        </p:nvPicPr>
        <p:blipFill rotWithShape="1">
          <a:blip r:embed="rId3"/>
          <a:srcRect l="25120" t="5759" r="25920" b="8423"/>
          <a:stretch/>
        </p:blipFill>
        <p:spPr>
          <a:xfrm>
            <a:off x="2628900" y="1905000"/>
            <a:ext cx="3886200" cy="3581400"/>
          </a:xfrm>
          <a:prstGeom prst="rect">
            <a:avLst/>
          </a:prstGeom>
          <a:ln>
            <a:solidFill>
              <a:schemeClr val="accent2"/>
            </a:solidFill>
          </a:ln>
        </p:spPr>
      </p:pic>
      <p:sp>
        <p:nvSpPr>
          <p:cNvPr id="6" name="Slide Number Placeholder 5"/>
          <p:cNvSpPr>
            <a:spLocks noGrp="1"/>
          </p:cNvSpPr>
          <p:nvPr>
            <p:ph type="sldNum" sz="quarter" idx="12"/>
          </p:nvPr>
        </p:nvSpPr>
        <p:spPr/>
        <p:txBody>
          <a:bodyPr/>
          <a:lstStyle/>
          <a:p>
            <a:fld id="{EE708244-4F68-4DD1-9E63-25A8E191BAA8}" type="slidenum">
              <a:rPr lang="en-US" smtClean="0"/>
              <a:t>19</a:t>
            </a:fld>
            <a:endParaRPr lang="en-US" dirty="0"/>
          </a:p>
        </p:txBody>
      </p:sp>
    </p:spTree>
    <p:extLst>
      <p:ext uri="{BB962C8B-B14F-4D97-AF65-F5344CB8AC3E}">
        <p14:creationId xmlns:p14="http://schemas.microsoft.com/office/powerpoint/2010/main" val="3816371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ED2F-409A-4C49-B056-07E34D8DE08E}"/>
              </a:ext>
            </a:extLst>
          </p:cNvPr>
          <p:cNvSpPr>
            <a:spLocks noGrp="1"/>
          </p:cNvSpPr>
          <p:nvPr>
            <p:ph type="title"/>
          </p:nvPr>
        </p:nvSpPr>
        <p:spPr/>
        <p:txBody>
          <a:bodyPr/>
          <a:lstStyle/>
          <a:p>
            <a:r>
              <a:rPr lang="en-IN" dirty="0"/>
              <a:t>Module Overview</a:t>
            </a:r>
          </a:p>
        </p:txBody>
      </p:sp>
      <p:sp>
        <p:nvSpPr>
          <p:cNvPr id="3" name="Content Placeholder 2">
            <a:extLst>
              <a:ext uri="{FF2B5EF4-FFF2-40B4-BE49-F238E27FC236}">
                <a16:creationId xmlns:a16="http://schemas.microsoft.com/office/drawing/2014/main" id="{916B84A0-9C93-4BC2-A6A2-A59EDC2D751F}"/>
              </a:ext>
            </a:extLst>
          </p:cNvPr>
          <p:cNvSpPr>
            <a:spLocks noGrp="1"/>
          </p:cNvSpPr>
          <p:nvPr>
            <p:ph idx="1"/>
          </p:nvPr>
        </p:nvSpPr>
        <p:spPr>
          <a:xfrm>
            <a:off x="457200" y="1066800"/>
            <a:ext cx="8229600" cy="5715000"/>
          </a:xfrm>
        </p:spPr>
        <p:txBody>
          <a:bodyPr>
            <a:normAutofit fontScale="92500" lnSpcReduction="10000"/>
          </a:bodyPr>
          <a:lstStyle/>
          <a:p>
            <a:pPr marL="0" indent="0">
              <a:buNone/>
            </a:pPr>
            <a:r>
              <a:rPr lang="en-US" dirty="0"/>
              <a:t>In this Module, we will learn the following:</a:t>
            </a:r>
            <a:endParaRPr lang="en-IN" dirty="0"/>
          </a:p>
          <a:p>
            <a:pPr marL="0" indent="0">
              <a:buNone/>
            </a:pPr>
            <a:endParaRPr lang="en-IN" dirty="0"/>
          </a:p>
          <a:p>
            <a:pPr lvl="1">
              <a:buFont typeface="Wingdings" panose="05000000000000000000" pitchFamily="2" charset="2"/>
              <a:buChar char="q"/>
            </a:pPr>
            <a:r>
              <a:rPr lang="en-IN" sz="1800" dirty="0"/>
              <a:t>JUnit Definition</a:t>
            </a:r>
          </a:p>
          <a:p>
            <a:pPr lvl="1">
              <a:buFont typeface="Wingdings" panose="05000000000000000000" pitchFamily="2" charset="2"/>
              <a:buChar char="q"/>
            </a:pPr>
            <a:r>
              <a:rPr lang="en-IN" sz="1800" dirty="0"/>
              <a:t>How to define a test in Junit</a:t>
            </a:r>
          </a:p>
          <a:p>
            <a:pPr lvl="1">
              <a:buFont typeface="Wingdings" panose="05000000000000000000" pitchFamily="2" charset="2"/>
              <a:buChar char="q"/>
            </a:pPr>
            <a:r>
              <a:rPr lang="en-IN" sz="1800" dirty="0"/>
              <a:t>Download Junit and Their Jar Files</a:t>
            </a:r>
          </a:p>
          <a:p>
            <a:pPr lvl="1">
              <a:buFont typeface="Wingdings" panose="05000000000000000000" pitchFamily="2" charset="2"/>
              <a:buChar char="q"/>
            </a:pPr>
            <a:r>
              <a:rPr lang="en-IN" sz="1800" dirty="0"/>
              <a:t>Environment Setup</a:t>
            </a:r>
          </a:p>
          <a:p>
            <a:pPr lvl="1">
              <a:buFont typeface="Wingdings" panose="05000000000000000000" pitchFamily="2" charset="2"/>
              <a:buChar char="q"/>
            </a:pPr>
            <a:r>
              <a:rPr lang="en-US" sz="1800" dirty="0"/>
              <a:t>Annotations for Junit testing</a:t>
            </a:r>
          </a:p>
          <a:p>
            <a:pPr lvl="1">
              <a:buFont typeface="Wingdings" panose="05000000000000000000" pitchFamily="2" charset="2"/>
              <a:buChar char="q"/>
            </a:pPr>
            <a:r>
              <a:rPr lang="en-US" sz="1800" dirty="0"/>
              <a:t>Assert class in JUnit</a:t>
            </a:r>
          </a:p>
          <a:p>
            <a:pPr lvl="1">
              <a:buFont typeface="Wingdings" panose="05000000000000000000" pitchFamily="2" charset="2"/>
              <a:buChar char="q"/>
            </a:pPr>
            <a:r>
              <a:rPr lang="en-US" sz="1800" dirty="0"/>
              <a:t>Mockito framework</a:t>
            </a:r>
          </a:p>
          <a:p>
            <a:pPr lvl="1">
              <a:buFont typeface="Wingdings" panose="05000000000000000000" pitchFamily="2" charset="2"/>
              <a:buChar char="q"/>
            </a:pPr>
            <a:r>
              <a:rPr lang="en-US" sz="1800" dirty="0"/>
              <a:t>Setup an Eclipse with Junit and Mockito Framework</a:t>
            </a:r>
          </a:p>
          <a:p>
            <a:pPr lvl="1">
              <a:buFont typeface="Wingdings" panose="05000000000000000000" pitchFamily="2" charset="2"/>
              <a:buChar char="q"/>
            </a:pPr>
            <a:r>
              <a:rPr lang="en-US" sz="1800" dirty="0"/>
              <a:t>Use Of Stub</a:t>
            </a:r>
          </a:p>
          <a:p>
            <a:pPr lvl="1">
              <a:buFont typeface="Wingdings" panose="05000000000000000000" pitchFamily="2" charset="2"/>
              <a:buChar char="q"/>
            </a:pPr>
            <a:r>
              <a:rPr lang="en-US" sz="1800" dirty="0"/>
              <a:t>Mockito Configuration And Example</a:t>
            </a:r>
          </a:p>
          <a:p>
            <a:pPr lvl="1">
              <a:buFont typeface="Wingdings" panose="05000000000000000000" pitchFamily="2" charset="2"/>
              <a:buChar char="q"/>
            </a:pPr>
            <a:r>
              <a:rPr lang="en-US" sz="1800" dirty="0"/>
              <a:t>Mockito Vs EasyMock</a:t>
            </a:r>
          </a:p>
          <a:p>
            <a:pPr lvl="1">
              <a:buFont typeface="Wingdings" panose="05000000000000000000" pitchFamily="2" charset="2"/>
              <a:buChar char="q"/>
            </a:pPr>
            <a:r>
              <a:rPr lang="en-US" sz="1800" dirty="0"/>
              <a:t>BDD And Given When Then</a:t>
            </a:r>
          </a:p>
          <a:p>
            <a:pPr lvl="1">
              <a:buFont typeface="Wingdings" panose="05000000000000000000" pitchFamily="2" charset="2"/>
              <a:buChar char="q"/>
            </a:pPr>
            <a:r>
              <a:rPr lang="en-US" sz="1800" dirty="0"/>
              <a:t>Capture An Argument</a:t>
            </a:r>
          </a:p>
          <a:p>
            <a:pPr lvl="1">
              <a:buFont typeface="Wingdings" panose="05000000000000000000" pitchFamily="2" charset="2"/>
              <a:buChar char="q"/>
            </a:pPr>
            <a:r>
              <a:rPr lang="en-US" sz="1800" dirty="0"/>
              <a:t>Hamcrest Matchers</a:t>
            </a:r>
          </a:p>
          <a:p>
            <a:pPr lvl="1">
              <a:buFont typeface="Wingdings" panose="05000000000000000000" pitchFamily="2" charset="2"/>
              <a:buChar char="q"/>
            </a:pPr>
            <a:r>
              <a:rPr lang="en-US" sz="1800" dirty="0"/>
              <a:t>Junit Rules</a:t>
            </a:r>
          </a:p>
          <a:p>
            <a:pPr lvl="1">
              <a:buFont typeface="Wingdings" panose="05000000000000000000" pitchFamily="2" charset="2"/>
              <a:buChar char="q"/>
            </a:pPr>
            <a:r>
              <a:rPr lang="en-US" sz="1800" dirty="0"/>
              <a:t>Use Of Spy</a:t>
            </a:r>
          </a:p>
          <a:p>
            <a:pPr lvl="1">
              <a:buFont typeface="Wingdings" panose="05000000000000000000" pitchFamily="2" charset="2"/>
              <a:buChar char="q"/>
            </a:pPr>
            <a:r>
              <a:rPr lang="en-US" sz="1800" dirty="0"/>
              <a:t>PowerMock And Mockito</a:t>
            </a:r>
          </a:p>
        </p:txBody>
      </p:sp>
    </p:spTree>
    <p:extLst>
      <p:ext uri="{BB962C8B-B14F-4D97-AF65-F5344CB8AC3E}">
        <p14:creationId xmlns:p14="http://schemas.microsoft.com/office/powerpoint/2010/main" val="743575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0"/>
            <a:ext cx="7017657" cy="792162"/>
          </a:xfrm>
        </p:spPr>
        <p:txBody>
          <a:bodyPr>
            <a:normAutofit fontScale="90000"/>
          </a:bodyPr>
          <a:lstStyle/>
          <a:p>
            <a:r>
              <a:rPr lang="en-US" dirty="0"/>
              <a:t>SetUp an Eclipse with Junit and Mockito Framework Duration: 30min</a:t>
            </a:r>
          </a:p>
        </p:txBody>
      </p:sp>
      <p:sp>
        <p:nvSpPr>
          <p:cNvPr id="3" name="Content Placeholder 2"/>
          <p:cNvSpPr>
            <a:spLocks noGrp="1"/>
          </p:cNvSpPr>
          <p:nvPr>
            <p:ph idx="1"/>
          </p:nvPr>
        </p:nvSpPr>
        <p:spPr>
          <a:xfrm>
            <a:off x="457200" y="1600201"/>
            <a:ext cx="8382000" cy="457200"/>
          </a:xfrm>
        </p:spPr>
        <p:txBody>
          <a:bodyPr>
            <a:normAutofit/>
          </a:bodyPr>
          <a:lstStyle/>
          <a:p>
            <a:pPr marL="0" indent="0">
              <a:buNone/>
            </a:pPr>
            <a:r>
              <a:rPr lang="en-US" sz="1800" dirty="0"/>
              <a:t>Step 1: Create a New Project in Eclipse and select MAVEN Project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61030"/>
            <a:ext cx="8305800" cy="4423675"/>
          </a:xfrm>
          <a:prstGeom prst="rect">
            <a:avLst/>
          </a:prstGeom>
          <a:ln>
            <a:solidFill>
              <a:schemeClr val="accent2"/>
            </a:solidFill>
          </a:ln>
        </p:spPr>
      </p:pic>
    </p:spTree>
    <p:extLst>
      <p:ext uri="{BB962C8B-B14F-4D97-AF65-F5344CB8AC3E}">
        <p14:creationId xmlns:p14="http://schemas.microsoft.com/office/powerpoint/2010/main" val="695594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1"/>
            <a:ext cx="8229600" cy="457200"/>
          </a:xfrm>
        </p:spPr>
        <p:txBody>
          <a:bodyPr/>
          <a:lstStyle/>
          <a:p>
            <a:pPr marL="0" indent="0">
              <a:buNone/>
            </a:pPr>
            <a:r>
              <a:rPr lang="en-US" dirty="0"/>
              <a:t>Step 2: Click On Next Button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00201"/>
            <a:ext cx="8305800" cy="4447983"/>
          </a:xfrm>
          <a:prstGeom prst="rect">
            <a:avLst/>
          </a:prstGeom>
          <a:ln>
            <a:solidFill>
              <a:schemeClr val="accent2"/>
            </a:solidFill>
          </a:ln>
        </p:spPr>
      </p:pic>
      <p:sp>
        <p:nvSpPr>
          <p:cNvPr id="5" name="Rectangle 4">
            <a:extLst>
              <a:ext uri="{FF2B5EF4-FFF2-40B4-BE49-F238E27FC236}">
                <a16:creationId xmlns:a16="http://schemas.microsoft.com/office/drawing/2014/main" id="{D182272B-780F-43DA-B3AF-A8271181BE77}"/>
              </a:ext>
            </a:extLst>
          </p:cNvPr>
          <p:cNvSpPr/>
          <p:nvPr/>
        </p:nvSpPr>
        <p:spPr>
          <a:xfrm>
            <a:off x="2286000" y="208"/>
            <a:ext cx="6324600" cy="954107"/>
          </a:xfrm>
          <a:prstGeom prst="rect">
            <a:avLst/>
          </a:prstGeom>
        </p:spPr>
        <p:txBody>
          <a:bodyPr wrap="square">
            <a:spAutoFit/>
          </a:bodyPr>
          <a:lstStyle/>
          <a:p>
            <a:pPr lvl="0" algn="ctr"/>
            <a:r>
              <a:rPr lang="en-US" sz="2800" b="1" dirty="0">
                <a:solidFill>
                  <a:prstClr val="white"/>
                </a:solidFill>
              </a:rPr>
              <a:t>Setup an Eclipse with Junit and Mockito Framework cont..</a:t>
            </a:r>
            <a:endParaRPr lang="en-IN" sz="2800" b="1" dirty="0">
              <a:solidFill>
                <a:prstClr val="white"/>
              </a:solidFill>
            </a:endParaRPr>
          </a:p>
        </p:txBody>
      </p:sp>
    </p:spTree>
    <p:extLst>
      <p:ext uri="{BB962C8B-B14F-4D97-AF65-F5344CB8AC3E}">
        <p14:creationId xmlns:p14="http://schemas.microsoft.com/office/powerpoint/2010/main" val="309476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304800"/>
          </a:xfrm>
        </p:spPr>
        <p:txBody>
          <a:bodyPr>
            <a:normAutofit fontScale="92500" lnSpcReduction="10000"/>
          </a:bodyPr>
          <a:lstStyle/>
          <a:p>
            <a:pPr marL="0" indent="0">
              <a:buNone/>
            </a:pPr>
            <a:r>
              <a:rPr lang="en-US" dirty="0"/>
              <a:t>Step 3: Give name of project and click on Finish Button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47800"/>
            <a:ext cx="8777514" cy="4723355"/>
          </a:xfrm>
          <a:prstGeom prst="rect">
            <a:avLst/>
          </a:prstGeom>
          <a:ln>
            <a:solidFill>
              <a:schemeClr val="accent2"/>
            </a:solidFill>
          </a:ln>
        </p:spPr>
      </p:pic>
      <p:sp>
        <p:nvSpPr>
          <p:cNvPr id="6" name="Rectangle 5">
            <a:extLst>
              <a:ext uri="{FF2B5EF4-FFF2-40B4-BE49-F238E27FC236}">
                <a16:creationId xmlns:a16="http://schemas.microsoft.com/office/drawing/2014/main" id="{1EF8A7D4-B15E-41F9-864F-53B9BAF0F3F0}"/>
              </a:ext>
            </a:extLst>
          </p:cNvPr>
          <p:cNvSpPr/>
          <p:nvPr/>
        </p:nvSpPr>
        <p:spPr>
          <a:xfrm>
            <a:off x="2286000" y="208"/>
            <a:ext cx="6324600" cy="954107"/>
          </a:xfrm>
          <a:prstGeom prst="rect">
            <a:avLst/>
          </a:prstGeom>
        </p:spPr>
        <p:txBody>
          <a:bodyPr wrap="square">
            <a:spAutoFit/>
          </a:bodyPr>
          <a:lstStyle/>
          <a:p>
            <a:pPr lvl="0" algn="ctr"/>
            <a:r>
              <a:rPr lang="en-US" sz="2800" b="1" dirty="0">
                <a:solidFill>
                  <a:prstClr val="white"/>
                </a:solidFill>
              </a:rPr>
              <a:t>Setup an Eclipse with Junit and Mockito Framework cont..</a:t>
            </a:r>
            <a:endParaRPr lang="en-IN" sz="2800" b="1" dirty="0">
              <a:solidFill>
                <a:prstClr val="white"/>
              </a:solidFill>
            </a:endParaRPr>
          </a:p>
        </p:txBody>
      </p:sp>
    </p:spTree>
    <p:extLst>
      <p:ext uri="{BB962C8B-B14F-4D97-AF65-F5344CB8AC3E}">
        <p14:creationId xmlns:p14="http://schemas.microsoft.com/office/powerpoint/2010/main" val="96100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352800" cy="761999"/>
          </a:xfrm>
        </p:spPr>
        <p:txBody>
          <a:bodyPr>
            <a:normAutofit/>
          </a:bodyPr>
          <a:lstStyle/>
          <a:p>
            <a:pPr marL="0" indent="0">
              <a:buNone/>
            </a:pPr>
            <a:r>
              <a:rPr lang="en-US" dirty="0"/>
              <a:t>Step 4: When Create New Project It looks like this.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990600"/>
            <a:ext cx="4702808" cy="2612684"/>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4191000" y="3733800"/>
            <a:ext cx="4702808" cy="2819400"/>
          </a:xfrm>
          <a:prstGeom prst="rect">
            <a:avLst/>
          </a:prstGeom>
          <a:ln>
            <a:solidFill>
              <a:schemeClr val="accent2"/>
            </a:solidFill>
          </a:ln>
        </p:spPr>
      </p:pic>
      <p:sp>
        <p:nvSpPr>
          <p:cNvPr id="6" name="Content Placeholder 2"/>
          <p:cNvSpPr txBox="1">
            <a:spLocks/>
          </p:cNvSpPr>
          <p:nvPr/>
        </p:nvSpPr>
        <p:spPr>
          <a:xfrm>
            <a:off x="457200" y="4653642"/>
            <a:ext cx="3352800" cy="7565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Step 5: Open POM.XML File and add </a:t>
            </a:r>
            <a:r>
              <a:rPr lang="en-US" dirty="0">
                <a:solidFill>
                  <a:srgbClr val="C00000"/>
                </a:solidFill>
              </a:rPr>
              <a:t>DEPENDENCIES of MOKITO</a:t>
            </a:r>
          </a:p>
        </p:txBody>
      </p:sp>
      <p:sp>
        <p:nvSpPr>
          <p:cNvPr id="7" name="Rectangle 6">
            <a:extLst>
              <a:ext uri="{FF2B5EF4-FFF2-40B4-BE49-F238E27FC236}">
                <a16:creationId xmlns:a16="http://schemas.microsoft.com/office/drawing/2014/main" id="{5AB84C98-A587-4E8C-9119-6B43B74370B6}"/>
              </a:ext>
            </a:extLst>
          </p:cNvPr>
          <p:cNvSpPr/>
          <p:nvPr/>
        </p:nvSpPr>
        <p:spPr>
          <a:xfrm>
            <a:off x="2286000" y="208"/>
            <a:ext cx="6324600" cy="954107"/>
          </a:xfrm>
          <a:prstGeom prst="rect">
            <a:avLst/>
          </a:prstGeom>
        </p:spPr>
        <p:txBody>
          <a:bodyPr wrap="square">
            <a:spAutoFit/>
          </a:bodyPr>
          <a:lstStyle/>
          <a:p>
            <a:pPr lvl="0" algn="ctr"/>
            <a:r>
              <a:rPr lang="en-US" sz="2800" b="1" dirty="0">
                <a:solidFill>
                  <a:prstClr val="white"/>
                </a:solidFill>
              </a:rPr>
              <a:t>Setup an Eclipse with Junit and Mockito Framework cont..</a:t>
            </a:r>
            <a:endParaRPr lang="en-IN" sz="2800" b="1" dirty="0">
              <a:solidFill>
                <a:prstClr val="white"/>
              </a:solidFill>
            </a:endParaRPr>
          </a:p>
        </p:txBody>
      </p:sp>
    </p:spTree>
    <p:extLst>
      <p:ext uri="{BB962C8B-B14F-4D97-AF65-F5344CB8AC3E}">
        <p14:creationId xmlns:p14="http://schemas.microsoft.com/office/powerpoint/2010/main" val="1477709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2970"/>
            <a:ext cx="3429000" cy="805429"/>
          </a:xfrm>
        </p:spPr>
        <p:txBody>
          <a:bodyPr>
            <a:normAutofit fontScale="90000"/>
          </a:bodyPr>
          <a:lstStyle/>
          <a:p>
            <a:r>
              <a:rPr lang="en-US" dirty="0">
                <a:solidFill>
                  <a:schemeClr val="tx1"/>
                </a:solidFill>
              </a:rPr>
              <a:t>Dependencies of Mockito</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2156"/>
          <a:stretch/>
        </p:blipFill>
        <p:spPr>
          <a:xfrm>
            <a:off x="3800128" y="3886200"/>
            <a:ext cx="5115272" cy="2514600"/>
          </a:xfrm>
          <a:prstGeom prst="rect">
            <a:avLst/>
          </a:prstGeom>
          <a:ln>
            <a:solidFill>
              <a:schemeClr val="accent2"/>
            </a:solidFill>
          </a:ln>
        </p:spPr>
      </p:pic>
      <p:sp>
        <p:nvSpPr>
          <p:cNvPr id="6" name="Title 1"/>
          <p:cNvSpPr txBox="1">
            <a:spLocks/>
          </p:cNvSpPr>
          <p:nvPr/>
        </p:nvSpPr>
        <p:spPr>
          <a:xfrm>
            <a:off x="152400" y="4495800"/>
            <a:ext cx="3429000" cy="805429"/>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3200" b="1" kern="1200">
                <a:solidFill>
                  <a:schemeClr val="bg1"/>
                </a:solidFill>
                <a:latin typeface="+mn-lt"/>
                <a:ea typeface="+mj-ea"/>
                <a:cs typeface="+mj-cs"/>
              </a:defRPr>
            </a:lvl1pPr>
          </a:lstStyle>
          <a:p>
            <a:r>
              <a:rPr lang="en-US" dirty="0">
                <a:solidFill>
                  <a:schemeClr val="tx1"/>
                </a:solidFill>
              </a:rPr>
              <a:t>Step 6: Add Mockito jar file from libraries by Right Click of Project and go to build path . </a:t>
            </a:r>
          </a:p>
        </p:txBody>
      </p:sp>
      <p:sp>
        <p:nvSpPr>
          <p:cNvPr id="7" name="Rectangle 6">
            <a:extLst>
              <a:ext uri="{FF2B5EF4-FFF2-40B4-BE49-F238E27FC236}">
                <a16:creationId xmlns:a16="http://schemas.microsoft.com/office/drawing/2014/main" id="{D82FD211-DDFD-48CF-A99F-8CA2F7CDE19E}"/>
              </a:ext>
            </a:extLst>
          </p:cNvPr>
          <p:cNvSpPr/>
          <p:nvPr/>
        </p:nvSpPr>
        <p:spPr>
          <a:xfrm>
            <a:off x="2286000" y="208"/>
            <a:ext cx="6324600" cy="954107"/>
          </a:xfrm>
          <a:prstGeom prst="rect">
            <a:avLst/>
          </a:prstGeom>
        </p:spPr>
        <p:txBody>
          <a:bodyPr wrap="square">
            <a:spAutoFit/>
          </a:bodyPr>
          <a:lstStyle/>
          <a:p>
            <a:pPr lvl="0" algn="ctr"/>
            <a:r>
              <a:rPr lang="en-US" sz="2800" b="1" dirty="0">
                <a:solidFill>
                  <a:prstClr val="white"/>
                </a:solidFill>
              </a:rPr>
              <a:t>Setup an Eclipse with Junit and Mockito Framework cont..</a:t>
            </a:r>
            <a:endParaRPr lang="en-IN" sz="2800" b="1" dirty="0">
              <a:solidFill>
                <a:prstClr val="white"/>
              </a:solidFill>
            </a:endParaRPr>
          </a:p>
        </p:txBody>
      </p:sp>
      <p:pic>
        <p:nvPicPr>
          <p:cNvPr id="10" name="Content Placeholder 9" descr="A picture containing screenshot&#10;&#10;Description automatically generated">
            <a:extLst>
              <a:ext uri="{FF2B5EF4-FFF2-40B4-BE49-F238E27FC236}">
                <a16:creationId xmlns:a16="http://schemas.microsoft.com/office/drawing/2014/main" id="{AEDC7FE0-2CC5-4112-A1B4-8549922062F6}"/>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7401"/>
          <a:stretch/>
        </p:blipFill>
        <p:spPr>
          <a:xfrm>
            <a:off x="3800128" y="865444"/>
            <a:ext cx="5039072" cy="2570018"/>
          </a:xfrm>
          <a:ln>
            <a:solidFill>
              <a:schemeClr val="accent2"/>
            </a:solidFill>
          </a:ln>
        </p:spPr>
      </p:pic>
    </p:spTree>
    <p:extLst>
      <p:ext uri="{BB962C8B-B14F-4D97-AF65-F5344CB8AC3E}">
        <p14:creationId xmlns:p14="http://schemas.microsoft.com/office/powerpoint/2010/main" val="4251027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3048000" cy="685800"/>
          </a:xfrm>
        </p:spPr>
        <p:txBody>
          <a:bodyPr/>
          <a:lstStyle/>
          <a:p>
            <a:pPr marL="0" indent="0">
              <a:buNone/>
            </a:pPr>
            <a:r>
              <a:rPr lang="en-US" dirty="0"/>
              <a:t>Step 7:Create New Junit Test Class in Src-Test-Java</a:t>
            </a:r>
          </a:p>
          <a:p>
            <a:pPr marL="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405"/>
          <a:stretch/>
        </p:blipFill>
        <p:spPr>
          <a:xfrm>
            <a:off x="3505200" y="914401"/>
            <a:ext cx="5410199" cy="2666999"/>
          </a:xfrm>
          <a:prstGeom prst="rect">
            <a:avLst/>
          </a:prstGeom>
          <a:ln>
            <a:solidFill>
              <a:schemeClr val="accent2"/>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6970" y="3886199"/>
            <a:ext cx="5388429" cy="2856183"/>
          </a:xfrm>
          <a:prstGeom prst="rect">
            <a:avLst/>
          </a:prstGeom>
          <a:ln>
            <a:solidFill>
              <a:schemeClr val="accent2"/>
            </a:solidFill>
          </a:ln>
        </p:spPr>
      </p:pic>
      <p:sp>
        <p:nvSpPr>
          <p:cNvPr id="6" name="Content Placeholder 2"/>
          <p:cNvSpPr txBox="1">
            <a:spLocks/>
          </p:cNvSpPr>
          <p:nvPr/>
        </p:nvSpPr>
        <p:spPr>
          <a:xfrm>
            <a:off x="304800" y="4876800"/>
            <a:ext cx="3048000"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Step 8: Write Code in java file</a:t>
            </a:r>
          </a:p>
          <a:p>
            <a:pPr marL="0" indent="0">
              <a:buNone/>
            </a:pPr>
            <a:endParaRPr lang="en-US" dirty="0"/>
          </a:p>
        </p:txBody>
      </p:sp>
      <p:sp>
        <p:nvSpPr>
          <p:cNvPr id="2" name="Rectangle 1">
            <a:extLst>
              <a:ext uri="{FF2B5EF4-FFF2-40B4-BE49-F238E27FC236}">
                <a16:creationId xmlns:a16="http://schemas.microsoft.com/office/drawing/2014/main" id="{3E79D239-90BC-41BF-B8FE-FA5B8DAE6224}"/>
              </a:ext>
            </a:extLst>
          </p:cNvPr>
          <p:cNvSpPr/>
          <p:nvPr/>
        </p:nvSpPr>
        <p:spPr>
          <a:xfrm>
            <a:off x="2286000" y="208"/>
            <a:ext cx="6324600" cy="954107"/>
          </a:xfrm>
          <a:prstGeom prst="rect">
            <a:avLst/>
          </a:prstGeom>
        </p:spPr>
        <p:txBody>
          <a:bodyPr wrap="square">
            <a:spAutoFit/>
          </a:bodyPr>
          <a:lstStyle/>
          <a:p>
            <a:pPr lvl="0" algn="ctr"/>
            <a:r>
              <a:rPr lang="en-US" sz="2800" b="1" dirty="0">
                <a:solidFill>
                  <a:prstClr val="white"/>
                </a:solidFill>
              </a:rPr>
              <a:t>Setup an Eclipse with Junit and Mockito Framework cont..</a:t>
            </a:r>
            <a:endParaRPr lang="en-IN" sz="2800" b="1" dirty="0">
              <a:solidFill>
                <a:prstClr val="white"/>
              </a:solidFill>
            </a:endParaRPr>
          </a:p>
        </p:txBody>
      </p:sp>
    </p:spTree>
    <p:extLst>
      <p:ext uri="{BB962C8B-B14F-4D97-AF65-F5344CB8AC3E}">
        <p14:creationId xmlns:p14="http://schemas.microsoft.com/office/powerpoint/2010/main" val="422558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2362200" cy="457199"/>
          </a:xfrm>
        </p:spPr>
        <p:txBody>
          <a:bodyPr/>
          <a:lstStyle/>
          <a:p>
            <a:pPr marL="0" indent="0">
              <a:buNone/>
            </a:pPr>
            <a:r>
              <a:rPr lang="en-US" dirty="0"/>
              <a:t>Step 9: Run as Junit test </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7803"/>
          <a:stretch/>
        </p:blipFill>
        <p:spPr>
          <a:xfrm>
            <a:off x="3581400" y="853089"/>
            <a:ext cx="5410200" cy="2374891"/>
          </a:xfrm>
          <a:prstGeom prst="rect">
            <a:avLst/>
          </a:prstGeom>
          <a:ln>
            <a:solidFill>
              <a:schemeClr val="accent2"/>
            </a:solidFill>
          </a:ln>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265" b="4722"/>
          <a:stretch/>
        </p:blipFill>
        <p:spPr>
          <a:xfrm>
            <a:off x="4267200" y="3630020"/>
            <a:ext cx="4724400" cy="3075579"/>
          </a:xfrm>
          <a:prstGeom prst="rect">
            <a:avLst/>
          </a:prstGeom>
          <a:ln>
            <a:solidFill>
              <a:schemeClr val="accent2"/>
            </a:solidFill>
          </a:ln>
        </p:spPr>
      </p:pic>
      <p:sp>
        <p:nvSpPr>
          <p:cNvPr id="7" name="Content Placeholder 2"/>
          <p:cNvSpPr txBox="1">
            <a:spLocks/>
          </p:cNvSpPr>
          <p:nvPr/>
        </p:nvSpPr>
        <p:spPr>
          <a:xfrm>
            <a:off x="457200" y="4343400"/>
            <a:ext cx="2590800"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Step 10: Result of Testcase is passed</a:t>
            </a:r>
          </a:p>
        </p:txBody>
      </p:sp>
      <p:sp>
        <p:nvSpPr>
          <p:cNvPr id="2" name="Rectangle 1">
            <a:extLst>
              <a:ext uri="{FF2B5EF4-FFF2-40B4-BE49-F238E27FC236}">
                <a16:creationId xmlns:a16="http://schemas.microsoft.com/office/drawing/2014/main" id="{72F521FE-4AA1-4C19-9645-4D64004073E4}"/>
              </a:ext>
            </a:extLst>
          </p:cNvPr>
          <p:cNvSpPr/>
          <p:nvPr/>
        </p:nvSpPr>
        <p:spPr>
          <a:xfrm>
            <a:off x="2209800" y="-19852"/>
            <a:ext cx="6400800" cy="954107"/>
          </a:xfrm>
          <a:prstGeom prst="rect">
            <a:avLst/>
          </a:prstGeom>
        </p:spPr>
        <p:txBody>
          <a:bodyPr wrap="square">
            <a:spAutoFit/>
          </a:bodyPr>
          <a:lstStyle/>
          <a:p>
            <a:pPr algn="ctr"/>
            <a:r>
              <a:rPr lang="en-US" sz="2800" b="1" dirty="0">
                <a:solidFill>
                  <a:schemeClr val="bg1"/>
                </a:solidFill>
              </a:rPr>
              <a:t>Setup an Eclipse with Junit and Mockito Framework cont..</a:t>
            </a:r>
            <a:endParaRPr lang="en-IN" sz="2800" b="1" dirty="0">
              <a:solidFill>
                <a:schemeClr val="bg1"/>
              </a:solidFill>
            </a:endParaRPr>
          </a:p>
        </p:txBody>
      </p:sp>
    </p:spTree>
    <p:extLst>
      <p:ext uri="{BB962C8B-B14F-4D97-AF65-F5344CB8AC3E}">
        <p14:creationId xmlns:p14="http://schemas.microsoft.com/office/powerpoint/2010/main" val="1790268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Stub?</a:t>
            </a:r>
          </a:p>
        </p:txBody>
      </p:sp>
      <p:sp>
        <p:nvSpPr>
          <p:cNvPr id="3" name="Content Placeholder 2"/>
          <p:cNvSpPr>
            <a:spLocks noGrp="1"/>
          </p:cNvSpPr>
          <p:nvPr>
            <p:ph idx="1"/>
          </p:nvPr>
        </p:nvSpPr>
        <p:spPr>
          <a:xfrm>
            <a:off x="457200" y="1219200"/>
            <a:ext cx="8229600" cy="5334000"/>
          </a:xfrm>
        </p:spPr>
        <p:txBody>
          <a:bodyPr>
            <a:normAutofit/>
          </a:bodyPr>
          <a:lstStyle/>
          <a:p>
            <a:pPr marL="0" indent="0">
              <a:lnSpc>
                <a:spcPct val="150000"/>
              </a:lnSpc>
              <a:buNone/>
            </a:pPr>
            <a:r>
              <a:rPr lang="en-US" sz="2400" b="0" dirty="0"/>
              <a:t>Stub acts like a real object and is used for unit testing purposes.</a:t>
            </a:r>
          </a:p>
          <a:p>
            <a:pPr marL="0" indent="0">
              <a:lnSpc>
                <a:spcPct val="150000"/>
              </a:lnSpc>
              <a:buNone/>
            </a:pPr>
            <a:r>
              <a:rPr lang="en-US" sz="2400" b="0" dirty="0" err="1"/>
              <a:t>Eg</a:t>
            </a:r>
            <a:r>
              <a:rPr lang="en-US" sz="2400" b="0" dirty="0"/>
              <a:t>: Fake java classes which can be used for testing.</a:t>
            </a:r>
          </a:p>
          <a:p>
            <a:pPr marL="0" indent="0">
              <a:lnSpc>
                <a:spcPct val="150000"/>
              </a:lnSpc>
              <a:buNone/>
            </a:pPr>
            <a:r>
              <a:rPr lang="en-US" sz="2400" b="0" dirty="0" err="1"/>
              <a:t>Eg</a:t>
            </a:r>
            <a:r>
              <a:rPr lang="en-US" sz="2400" b="0" dirty="0"/>
              <a:t>: Simulate a database connection</a:t>
            </a:r>
          </a:p>
          <a:p>
            <a:pPr marL="0" indent="0">
              <a:lnSpc>
                <a:spcPct val="150000"/>
              </a:lnSpc>
              <a:buNone/>
            </a:pPr>
            <a:r>
              <a:rPr lang="en-US" sz="2400" b="0" dirty="0"/>
              <a:t>Using stub, code can be tested without any direct dependency.</a:t>
            </a:r>
          </a:p>
          <a:p>
            <a:pPr marL="0" indent="0">
              <a:lnSpc>
                <a:spcPct val="150000"/>
              </a:lnSpc>
              <a:buNone/>
            </a:pPr>
            <a:endParaRPr lang="en-US" sz="2400" b="0" dirty="0"/>
          </a:p>
        </p:txBody>
      </p:sp>
    </p:spTree>
    <p:extLst>
      <p:ext uri="{BB962C8B-B14F-4D97-AF65-F5344CB8AC3E}">
        <p14:creationId xmlns:p14="http://schemas.microsoft.com/office/powerpoint/2010/main" val="167783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Mockito</a:t>
            </a:r>
          </a:p>
        </p:txBody>
      </p:sp>
      <p:sp>
        <p:nvSpPr>
          <p:cNvPr id="3" name="Content Placeholder 2"/>
          <p:cNvSpPr>
            <a:spLocks noGrp="1"/>
          </p:cNvSpPr>
          <p:nvPr>
            <p:ph idx="1"/>
          </p:nvPr>
        </p:nvSpPr>
        <p:spPr>
          <a:xfrm>
            <a:off x="457200" y="1143000"/>
            <a:ext cx="8229600" cy="4983163"/>
          </a:xfrm>
        </p:spPr>
        <p:txBody>
          <a:bodyPr>
            <a:normAutofit/>
          </a:bodyPr>
          <a:lstStyle/>
          <a:p>
            <a:r>
              <a:rPr lang="en-US" sz="2000" dirty="0"/>
              <a:t>Mockito</a:t>
            </a:r>
            <a:r>
              <a:rPr lang="en-US" sz="2000" b="0" dirty="0"/>
              <a:t> is popularly used testing API for Java. </a:t>
            </a:r>
          </a:p>
          <a:p>
            <a:r>
              <a:rPr lang="en-US" sz="2000" b="0" dirty="0"/>
              <a:t>It is used to mock interfaces so that a simulated  functionality can be added to a mock interface for unit testing. </a:t>
            </a:r>
          </a:p>
          <a:p>
            <a:endParaRPr lang="en-US" sz="2000" b="0" dirty="0"/>
          </a:p>
        </p:txBody>
      </p:sp>
      <p:pic>
        <p:nvPicPr>
          <p:cNvPr id="6" name="Picture 5"/>
          <p:cNvPicPr>
            <a:picLocks noChangeAspect="1"/>
          </p:cNvPicPr>
          <p:nvPr/>
        </p:nvPicPr>
        <p:blipFill>
          <a:blip r:embed="rId2"/>
          <a:stretch>
            <a:fillRect/>
          </a:stretch>
        </p:blipFill>
        <p:spPr>
          <a:xfrm>
            <a:off x="2209800" y="2971800"/>
            <a:ext cx="4419600" cy="2209800"/>
          </a:xfrm>
          <a:prstGeom prst="rect">
            <a:avLst/>
          </a:prstGeom>
        </p:spPr>
      </p:pic>
    </p:spTree>
    <p:extLst>
      <p:ext uri="{BB962C8B-B14F-4D97-AF65-F5344CB8AC3E}">
        <p14:creationId xmlns:p14="http://schemas.microsoft.com/office/powerpoint/2010/main" val="2378770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Of Mockito With Eclipse</a:t>
            </a:r>
          </a:p>
        </p:txBody>
      </p:sp>
      <p:sp>
        <p:nvSpPr>
          <p:cNvPr id="3" name="Content Placeholder 2"/>
          <p:cNvSpPr>
            <a:spLocks noGrp="1"/>
          </p:cNvSpPr>
          <p:nvPr>
            <p:ph idx="1"/>
          </p:nvPr>
        </p:nvSpPr>
        <p:spPr>
          <a:xfrm>
            <a:off x="457200" y="1600200"/>
            <a:ext cx="8229600" cy="3581400"/>
          </a:xfrm>
        </p:spPr>
        <p:txBody>
          <a:bodyPr>
            <a:normAutofit/>
          </a:bodyPr>
          <a:lstStyle/>
          <a:p>
            <a:r>
              <a:rPr lang="en-US" sz="2000" dirty="0">
                <a:solidFill>
                  <a:schemeClr val="tx1">
                    <a:lumMod val="95000"/>
                    <a:lumOff val="5000"/>
                  </a:schemeClr>
                </a:solidFill>
                <a:hlinkClick r:id="rId2"/>
              </a:rPr>
              <a:t>Maven</a:t>
            </a:r>
            <a:r>
              <a:rPr lang="en-US" sz="2000" dirty="0"/>
              <a:t> – the build tool</a:t>
            </a:r>
          </a:p>
          <a:p>
            <a:r>
              <a:rPr lang="en-US" sz="2000" dirty="0">
                <a:hlinkClick r:id="rId3"/>
              </a:rPr>
              <a:t>Eclipse </a:t>
            </a:r>
            <a:r>
              <a:rPr lang="en-US" sz="2000" dirty="0"/>
              <a:t>– IDE, version Luna 4.4.1.</a:t>
            </a:r>
          </a:p>
          <a:p>
            <a:r>
              <a:rPr lang="en-US" sz="2000" dirty="0">
                <a:hlinkClick r:id="rId4"/>
              </a:rPr>
              <a:t>TestNG </a:t>
            </a:r>
            <a:r>
              <a:rPr lang="en-US" sz="2000" dirty="0"/>
              <a:t>– testing framework</a:t>
            </a:r>
          </a:p>
          <a:p>
            <a:endParaRPr lang="en-US" sz="2000" dirty="0"/>
          </a:p>
          <a:p>
            <a:r>
              <a:rPr lang="en-US" sz="2000" dirty="0"/>
              <a:t>Steps For Program:</a:t>
            </a:r>
          </a:p>
          <a:p>
            <a:pPr lvl="1"/>
            <a:r>
              <a:rPr lang="en-US" sz="2000" dirty="0"/>
              <a:t>Create a new Maven Project</a:t>
            </a:r>
          </a:p>
          <a:p>
            <a:pPr lvl="1"/>
            <a:r>
              <a:rPr lang="en-US" sz="2000" dirty="0"/>
              <a:t>Define the dependencies we need. That is JUnit and Mockito</a:t>
            </a:r>
          </a:p>
          <a:p>
            <a:pPr lvl="1"/>
            <a:r>
              <a:rPr lang="en-US" sz="2000" dirty="0"/>
              <a:t>Code some examples</a:t>
            </a:r>
          </a:p>
          <a:p>
            <a:pPr lvl="1"/>
            <a:endParaRPr lang="en-US" sz="2800" dirty="0"/>
          </a:p>
          <a:p>
            <a:endParaRPr lang="en-US" sz="2000" dirty="0"/>
          </a:p>
        </p:txBody>
      </p:sp>
    </p:spTree>
    <p:extLst>
      <p:ext uri="{BB962C8B-B14F-4D97-AF65-F5344CB8AC3E}">
        <p14:creationId xmlns:p14="http://schemas.microsoft.com/office/powerpoint/2010/main" val="292594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F6CA-CB57-4D86-B9D9-57363589484A}"/>
              </a:ext>
            </a:extLst>
          </p:cNvPr>
          <p:cNvSpPr>
            <a:spLocks noGrp="1"/>
          </p:cNvSpPr>
          <p:nvPr>
            <p:ph type="title"/>
          </p:nvPr>
        </p:nvSpPr>
        <p:spPr/>
        <p:txBody>
          <a:bodyPr/>
          <a:lstStyle/>
          <a:p>
            <a:r>
              <a:rPr lang="en-IN" dirty="0"/>
              <a:t>Junit Definition</a:t>
            </a:r>
          </a:p>
        </p:txBody>
      </p:sp>
      <p:sp>
        <p:nvSpPr>
          <p:cNvPr id="5" name="Rectangle 4">
            <a:extLst>
              <a:ext uri="{FF2B5EF4-FFF2-40B4-BE49-F238E27FC236}">
                <a16:creationId xmlns:a16="http://schemas.microsoft.com/office/drawing/2014/main" id="{8886233B-09DC-4EC8-820F-E70E3F978035}"/>
              </a:ext>
            </a:extLst>
          </p:cNvPr>
          <p:cNvSpPr/>
          <p:nvPr/>
        </p:nvSpPr>
        <p:spPr>
          <a:xfrm>
            <a:off x="76200" y="990600"/>
            <a:ext cx="8915400" cy="4708981"/>
          </a:xfrm>
          <a:prstGeom prst="rect">
            <a:avLst/>
          </a:prstGeom>
        </p:spPr>
        <p:txBody>
          <a:bodyPr wrap="square">
            <a:spAutoFit/>
          </a:bodyPr>
          <a:lstStyle/>
          <a:p>
            <a:pPr marL="342900" indent="-342900">
              <a:buFont typeface="Wingdings" panose="05000000000000000000" pitchFamily="2" charset="2"/>
              <a:buChar char="Ø"/>
            </a:pPr>
            <a:r>
              <a:rPr lang="en-IN" sz="2000" b="1" dirty="0"/>
              <a:t>Junit</a:t>
            </a:r>
            <a:r>
              <a:rPr lang="en-IN" sz="2000" dirty="0"/>
              <a:t> is a unit testing framework for the JAVA. It has an important role in regression testing.</a:t>
            </a:r>
          </a:p>
          <a:p>
            <a:pPr marL="342900" indent="-342900">
              <a:buFont typeface="Wingdings" panose="05000000000000000000" pitchFamily="2" charset="2"/>
              <a:buChar char="Ø"/>
            </a:pPr>
            <a:r>
              <a:rPr lang="en-IN" sz="2000" dirty="0"/>
              <a:t>It is an </a:t>
            </a:r>
            <a:r>
              <a:rPr lang="en-IN" sz="2000" b="1" dirty="0"/>
              <a:t>Open Source </a:t>
            </a:r>
            <a:r>
              <a:rPr lang="en-IN" sz="2000" dirty="0"/>
              <a:t>framework used to write and run repeatable automated tests.</a:t>
            </a:r>
          </a:p>
          <a:p>
            <a:pPr marL="342900" indent="-342900">
              <a:buFont typeface="Wingdings" panose="05000000000000000000" pitchFamily="2" charset="2"/>
              <a:buChar char="Ø"/>
            </a:pPr>
            <a:r>
              <a:rPr lang="en-IN" sz="2000" dirty="0"/>
              <a:t>It uses </a:t>
            </a:r>
            <a:r>
              <a:rPr lang="en-IN" sz="2000" b="1" dirty="0"/>
              <a:t>annotations</a:t>
            </a:r>
            <a:r>
              <a:rPr lang="en-IN" sz="2000" dirty="0"/>
              <a:t> to identify methods that specify a test.</a:t>
            </a:r>
          </a:p>
          <a:p>
            <a:pPr marL="342900" indent="-342900" algn="just">
              <a:buFont typeface="Wingdings" panose="05000000000000000000" pitchFamily="2" charset="2"/>
              <a:buChar char="Ø"/>
            </a:pPr>
            <a:r>
              <a:rPr lang="en-IN" sz="2000" dirty="0"/>
              <a:t>It is one of the unit testing framework and currently version is Junit4 and Junit5</a:t>
            </a:r>
          </a:p>
          <a:p>
            <a:pPr marL="342900" indent="-342900" algn="just">
              <a:buFont typeface="Wingdings" panose="05000000000000000000" pitchFamily="2" charset="2"/>
              <a:buChar char="Ø"/>
            </a:pPr>
            <a:r>
              <a:rPr lang="en-IN" sz="2000" dirty="0"/>
              <a:t>The </a:t>
            </a:r>
            <a:r>
              <a:rPr lang="en-IN" sz="2000" b="1" dirty="0"/>
              <a:t>org.junit</a:t>
            </a:r>
            <a:r>
              <a:rPr lang="en-IN" sz="2000" dirty="0"/>
              <a:t> package contains many interfaces and classes for Junit testing such as Assert, Test, Before, After etc.</a:t>
            </a:r>
          </a:p>
          <a:p>
            <a:pPr algn="just"/>
            <a:endParaRPr lang="en-IN" sz="2000" dirty="0"/>
          </a:p>
          <a:p>
            <a:pPr algn="just"/>
            <a:r>
              <a:rPr lang="en-IN" sz="2000" dirty="0"/>
              <a:t>Important Features Of Junit:</a:t>
            </a:r>
          </a:p>
          <a:p>
            <a:pPr marL="1257300" lvl="2" indent="-342900" algn="just">
              <a:buFont typeface="Wingdings" panose="05000000000000000000" pitchFamily="2" charset="2"/>
              <a:buChar char="§"/>
            </a:pPr>
            <a:r>
              <a:rPr lang="en-IN" sz="2000" dirty="0"/>
              <a:t>Fixtures</a:t>
            </a:r>
          </a:p>
          <a:p>
            <a:pPr marL="1257300" lvl="2" indent="-342900" algn="just">
              <a:buFont typeface="Wingdings" panose="05000000000000000000" pitchFamily="2" charset="2"/>
              <a:buChar char="§"/>
            </a:pPr>
            <a:r>
              <a:rPr lang="en-IN" sz="2000" dirty="0"/>
              <a:t>Test Suites</a:t>
            </a:r>
          </a:p>
          <a:p>
            <a:pPr marL="1257300" lvl="2" indent="-342900" algn="just">
              <a:buFont typeface="Wingdings" panose="05000000000000000000" pitchFamily="2" charset="2"/>
              <a:buChar char="§"/>
            </a:pPr>
            <a:r>
              <a:rPr lang="en-IN" sz="2000" dirty="0"/>
              <a:t>Test Runners</a:t>
            </a:r>
          </a:p>
          <a:p>
            <a:pPr marL="1257300" lvl="2" indent="-342900" algn="just">
              <a:buFont typeface="Wingdings" panose="05000000000000000000" pitchFamily="2" charset="2"/>
              <a:buChar char="§"/>
            </a:pPr>
            <a:r>
              <a:rPr lang="en-IN" sz="2000" dirty="0"/>
              <a:t>Junit Classes</a:t>
            </a:r>
          </a:p>
          <a:p>
            <a:pPr algn="just"/>
            <a:r>
              <a:rPr lang="en-IN" sz="2000" dirty="0"/>
              <a:t>	</a:t>
            </a:r>
          </a:p>
        </p:txBody>
      </p:sp>
    </p:spTree>
    <p:extLst>
      <p:ext uri="{BB962C8B-B14F-4D97-AF65-F5344CB8AC3E}">
        <p14:creationId xmlns:p14="http://schemas.microsoft.com/office/powerpoint/2010/main" val="3094886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Demo: Configuration Of Mockito With Eclipse</a:t>
            </a:r>
            <a:br>
              <a:rPr lang="en-US" sz="2700" dirty="0"/>
            </a:br>
            <a:r>
              <a:rPr lang="en-US" sz="2700" dirty="0"/>
              <a:t>Duration:15 min</a:t>
            </a:r>
          </a:p>
        </p:txBody>
      </p:sp>
      <p:sp>
        <p:nvSpPr>
          <p:cNvPr id="3" name="Content Placeholder 2"/>
          <p:cNvSpPr>
            <a:spLocks noGrp="1"/>
          </p:cNvSpPr>
          <p:nvPr>
            <p:ph idx="1"/>
          </p:nvPr>
        </p:nvSpPr>
        <p:spPr>
          <a:xfrm>
            <a:off x="571500" y="1281245"/>
            <a:ext cx="8229600" cy="381000"/>
          </a:xfrm>
        </p:spPr>
        <p:txBody>
          <a:bodyPr>
            <a:normAutofit lnSpcReduction="10000"/>
          </a:bodyPr>
          <a:lstStyle/>
          <a:p>
            <a:r>
              <a:rPr lang="en-US" sz="2000" b="0" dirty="0"/>
              <a:t>Step 1 Add Dependency in POM.XML file</a:t>
            </a:r>
          </a:p>
        </p:txBody>
      </p:sp>
      <p:pic>
        <p:nvPicPr>
          <p:cNvPr id="5" name="Picture 4">
            <a:extLst>
              <a:ext uri="{FF2B5EF4-FFF2-40B4-BE49-F238E27FC236}">
                <a16:creationId xmlns:a16="http://schemas.microsoft.com/office/drawing/2014/main" id="{A08DE24F-E8DC-4FFB-ADEA-0154D1F9C7A5}"/>
              </a:ext>
            </a:extLst>
          </p:cNvPr>
          <p:cNvPicPr>
            <a:picLocks noChangeAspect="1"/>
          </p:cNvPicPr>
          <p:nvPr/>
        </p:nvPicPr>
        <p:blipFill rotWithShape="1">
          <a:blip r:embed="rId3"/>
          <a:srcRect t="7016" r="80000" b="12944"/>
          <a:stretch/>
        </p:blipFill>
        <p:spPr>
          <a:xfrm>
            <a:off x="581025" y="1955535"/>
            <a:ext cx="2819400" cy="4826265"/>
          </a:xfrm>
          <a:prstGeom prst="rect">
            <a:avLst/>
          </a:prstGeom>
          <a:ln>
            <a:solidFill>
              <a:srgbClr val="C00000"/>
            </a:solidFill>
          </a:ln>
        </p:spPr>
      </p:pic>
      <p:sp>
        <p:nvSpPr>
          <p:cNvPr id="6" name="Oval 5">
            <a:extLst>
              <a:ext uri="{FF2B5EF4-FFF2-40B4-BE49-F238E27FC236}">
                <a16:creationId xmlns:a16="http://schemas.microsoft.com/office/drawing/2014/main" id="{A1CBE243-4578-4958-B6E1-E06D5A0C0559}"/>
              </a:ext>
            </a:extLst>
          </p:cNvPr>
          <p:cNvSpPr/>
          <p:nvPr/>
        </p:nvSpPr>
        <p:spPr>
          <a:xfrm>
            <a:off x="571500" y="5219699"/>
            <a:ext cx="17907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41062A5-FFBE-415C-A02E-2A1399066616}"/>
              </a:ext>
            </a:extLst>
          </p:cNvPr>
          <p:cNvSpPr/>
          <p:nvPr/>
        </p:nvSpPr>
        <p:spPr>
          <a:xfrm>
            <a:off x="571500" y="2332764"/>
            <a:ext cx="17907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EB7544B-F105-4029-A00F-79AAAFD86CE5}"/>
              </a:ext>
            </a:extLst>
          </p:cNvPr>
          <p:cNvSpPr/>
          <p:nvPr/>
        </p:nvSpPr>
        <p:spPr>
          <a:xfrm>
            <a:off x="3848100" y="1962151"/>
            <a:ext cx="4953000" cy="5078313"/>
          </a:xfrm>
          <a:prstGeom prst="rect">
            <a:avLst/>
          </a:prstGeom>
        </p:spPr>
        <p:txBody>
          <a:bodyPr wrap="square">
            <a:spAutoFit/>
          </a:bodyPr>
          <a:lstStyle/>
          <a:p>
            <a:r>
              <a:rPr lang="en-IN" b="1" dirty="0">
                <a:cs typeface="Calibri" panose="020F0502020204030204" pitchFamily="34" charset="0"/>
              </a:rPr>
              <a:t>Step 2 Add dependencies for Junit and Mockito in pom.xml</a:t>
            </a:r>
          </a:p>
          <a:p>
            <a:endParaRPr lang="en-IN" sz="1200" dirty="0">
              <a:solidFill>
                <a:srgbClr val="008080"/>
              </a:solidFill>
              <a:latin typeface="Consolas" panose="020B0609020204030204" pitchFamily="49" charset="0"/>
            </a:endParaRP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project </a:t>
            </a:r>
            <a:r>
              <a:rPr lang="en-IN" sz="1200" dirty="0" err="1">
                <a:solidFill>
                  <a:srgbClr val="7F007F"/>
                </a:solidFill>
                <a:latin typeface="Consolas" panose="020B0609020204030204" pitchFamily="49" charset="0"/>
              </a:rPr>
              <a:t>xmlns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"http://maven.apache.org/POM/4.0.0" </a:t>
            </a:r>
            <a:r>
              <a:rPr lang="en-IN" sz="1200" i="1" dirty="0" err="1">
                <a:solidFill>
                  <a:srgbClr val="7F007F"/>
                </a:solidFill>
                <a:latin typeface="Consolas" panose="020B0609020204030204" pitchFamily="49" charset="0"/>
              </a:rPr>
              <a:t>xmlns:xsi</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"http://www.w3.org/2001/XMLSchema-instance" </a:t>
            </a:r>
            <a:r>
              <a:rPr lang="en-IN" sz="1200" i="1" dirty="0" err="1">
                <a:solidFill>
                  <a:srgbClr val="7F007F"/>
                </a:solidFill>
                <a:latin typeface="Consolas" panose="020B0609020204030204" pitchFamily="49" charset="0"/>
              </a:rPr>
              <a:t>xsi:schemaLocation</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"http://maven.apache.org/POM/4.0.0 http://maven.apache.org/xsd/maven-4.0.0.xsd"</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modelVersion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4.0.0</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modelVersion</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r>
              <a:rPr lang="en-IN" sz="1200" dirty="0" err="1">
                <a:solidFill>
                  <a:srgbClr val="000000"/>
                </a:solidFill>
                <a:latin typeface="Consolas" panose="020B0609020204030204" pitchFamily="49" charset="0"/>
              </a:rPr>
              <a:t>junit.mockito</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artifactId</a:t>
            </a:r>
            <a:r>
              <a:rPr lang="en-IN" sz="1200" dirty="0">
                <a:solidFill>
                  <a:srgbClr val="008080"/>
                </a:solidFill>
                <a:latin typeface="Consolas" panose="020B0609020204030204" pitchFamily="49" charset="0"/>
              </a:rPr>
              <a:t>&gt;</a:t>
            </a:r>
            <a:r>
              <a:rPr lang="en-IN" sz="1200" u="sng" dirty="0" err="1">
                <a:solidFill>
                  <a:srgbClr val="000000"/>
                </a:solidFill>
                <a:latin typeface="Consolas" panose="020B0609020204030204" pitchFamily="49" charset="0"/>
              </a:rPr>
              <a:t>junit-mockitostub</a:t>
            </a:r>
            <a:r>
              <a:rPr lang="en-IN" sz="1200" u="sng" dirty="0">
                <a:solidFill>
                  <a:srgbClr val="008080"/>
                </a:solidFill>
                <a:latin typeface="Consolas" panose="020B0609020204030204" pitchFamily="49" charset="0"/>
              </a:rPr>
              <a:t>&lt;/</a:t>
            </a:r>
            <a:r>
              <a:rPr lang="en-IN" sz="1200" u="sng" dirty="0" err="1">
                <a:solidFill>
                  <a:srgbClr val="3F7F7F"/>
                </a:solidFill>
                <a:latin typeface="Consolas" panose="020B0609020204030204" pitchFamily="49" charset="0"/>
              </a:rPr>
              <a:t>artifactId</a:t>
            </a:r>
            <a:r>
              <a:rPr lang="en-IN" sz="1200" u="sng"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0.0.1-SNAPSHOT</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dependencies</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r>
              <a:rPr lang="en-IN" sz="1200" u="sng" dirty="0" err="1">
                <a:solidFill>
                  <a:srgbClr val="000000"/>
                </a:solidFill>
                <a:latin typeface="Consolas" panose="020B0609020204030204" pitchFamily="49" charset="0"/>
              </a:rPr>
              <a:t>junit</a:t>
            </a:r>
            <a:r>
              <a:rPr lang="en-IN" sz="1200" u="sng" dirty="0">
                <a:solidFill>
                  <a:srgbClr val="008080"/>
                </a:solidFill>
                <a:latin typeface="Consolas" panose="020B0609020204030204" pitchFamily="49" charset="0"/>
              </a:rPr>
              <a:t>&lt;/</a:t>
            </a:r>
            <a:r>
              <a:rPr lang="en-IN" sz="1200" u="sng" dirty="0" err="1">
                <a:solidFill>
                  <a:srgbClr val="3F7F7F"/>
                </a:solidFill>
                <a:latin typeface="Consolas" panose="020B0609020204030204" pitchFamily="49" charset="0"/>
              </a:rPr>
              <a:t>groupId</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artifactId</a:t>
            </a:r>
            <a:r>
              <a:rPr lang="en-IN" sz="1200" dirty="0">
                <a:solidFill>
                  <a:srgbClr val="008080"/>
                </a:solidFill>
                <a:latin typeface="Consolas" panose="020B0609020204030204" pitchFamily="49" charset="0"/>
              </a:rPr>
              <a:t>&gt;</a:t>
            </a:r>
            <a:r>
              <a:rPr lang="en-IN" sz="1200" u="sng" dirty="0" err="1">
                <a:solidFill>
                  <a:srgbClr val="000000"/>
                </a:solidFill>
                <a:latin typeface="Consolas" panose="020B0609020204030204" pitchFamily="49" charset="0"/>
              </a:rPr>
              <a:t>junit</a:t>
            </a:r>
            <a:r>
              <a:rPr lang="en-IN" sz="1200" u="sng" dirty="0">
                <a:solidFill>
                  <a:srgbClr val="008080"/>
                </a:solidFill>
                <a:latin typeface="Consolas" panose="020B0609020204030204" pitchFamily="49" charset="0"/>
              </a:rPr>
              <a:t>&lt;/</a:t>
            </a:r>
            <a:r>
              <a:rPr lang="en-IN" sz="1200" u="sng" dirty="0" err="1">
                <a:solidFill>
                  <a:srgbClr val="3F7F7F"/>
                </a:solidFill>
                <a:latin typeface="Consolas" panose="020B0609020204030204" pitchFamily="49" charset="0"/>
              </a:rPr>
              <a:t>artifactId</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4.12</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scope</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test</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scope</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r>
              <a:rPr lang="en-IN" sz="1200" dirty="0" err="1">
                <a:solidFill>
                  <a:srgbClr val="000000"/>
                </a:solidFill>
                <a:latin typeface="Consolas" panose="020B0609020204030204" pitchFamily="49" charset="0"/>
              </a:rPr>
              <a:t>org.mockito</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artifactId</a:t>
            </a:r>
            <a:r>
              <a:rPr lang="en-IN" sz="1200" dirty="0">
                <a:solidFill>
                  <a:srgbClr val="008080"/>
                </a:solidFill>
                <a:latin typeface="Consolas" panose="020B0609020204030204" pitchFamily="49" charset="0"/>
              </a:rPr>
              <a:t>&gt;</a:t>
            </a:r>
            <a:r>
              <a:rPr lang="en-IN" sz="1200" u="sng" dirty="0" err="1">
                <a:solidFill>
                  <a:srgbClr val="000000"/>
                </a:solidFill>
                <a:latin typeface="Consolas" panose="020B0609020204030204" pitchFamily="49" charset="0"/>
              </a:rPr>
              <a:t>mockito</a:t>
            </a:r>
            <a:r>
              <a:rPr lang="en-IN" sz="1200" u="sng" dirty="0">
                <a:solidFill>
                  <a:srgbClr val="000000"/>
                </a:solidFill>
                <a:latin typeface="Consolas" panose="020B0609020204030204" pitchFamily="49" charset="0"/>
              </a:rPr>
              <a:t>-all</a:t>
            </a:r>
            <a:r>
              <a:rPr lang="en-IN" sz="1200" u="sng" dirty="0">
                <a:solidFill>
                  <a:srgbClr val="008080"/>
                </a:solidFill>
                <a:latin typeface="Consolas" panose="020B0609020204030204" pitchFamily="49" charset="0"/>
              </a:rPr>
              <a:t>&lt;/</a:t>
            </a:r>
            <a:r>
              <a:rPr lang="en-IN" sz="1200" u="sng" dirty="0" err="1">
                <a:solidFill>
                  <a:srgbClr val="3F7F7F"/>
                </a:solidFill>
                <a:latin typeface="Consolas" panose="020B0609020204030204" pitchFamily="49" charset="0"/>
              </a:rPr>
              <a:t>artifactId</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1.10.19</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scope</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test</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scope</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dependencies</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project</a:t>
            </a:r>
            <a:r>
              <a:rPr lang="en-IN" sz="1200" dirty="0">
                <a:solidFill>
                  <a:srgbClr val="008080"/>
                </a:solidFill>
                <a:latin typeface="Consolas" panose="020B0609020204030204" pitchFamily="49" charset="0"/>
              </a:rPr>
              <a:t>&gt;</a:t>
            </a:r>
            <a:endParaRPr lang="en-IN" sz="1200" dirty="0"/>
          </a:p>
        </p:txBody>
      </p:sp>
      <p:sp>
        <p:nvSpPr>
          <p:cNvPr id="9" name="Oval 8">
            <a:extLst>
              <a:ext uri="{FF2B5EF4-FFF2-40B4-BE49-F238E27FC236}">
                <a16:creationId xmlns:a16="http://schemas.microsoft.com/office/drawing/2014/main" id="{CBDEDCB3-F6A8-49F0-9108-4E872CC9F62D}"/>
              </a:ext>
            </a:extLst>
          </p:cNvPr>
          <p:cNvSpPr/>
          <p:nvPr/>
        </p:nvSpPr>
        <p:spPr>
          <a:xfrm>
            <a:off x="4486275" y="5105399"/>
            <a:ext cx="1524000" cy="990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BCA693DE-522B-449B-A9B7-15E40756896B}"/>
              </a:ext>
            </a:extLst>
          </p:cNvPr>
          <p:cNvSpPr/>
          <p:nvPr/>
        </p:nvSpPr>
        <p:spPr>
          <a:xfrm>
            <a:off x="4171950" y="3962399"/>
            <a:ext cx="2152650" cy="1066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6951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Configuration Of Mockito With Eclipse Cont..</a:t>
            </a:r>
          </a:p>
        </p:txBody>
      </p:sp>
      <p:sp>
        <p:nvSpPr>
          <p:cNvPr id="5" name="Content Placeholder 2"/>
          <p:cNvSpPr txBox="1">
            <a:spLocks/>
          </p:cNvSpPr>
          <p:nvPr/>
        </p:nvSpPr>
        <p:spPr>
          <a:xfrm>
            <a:off x="533400" y="1066800"/>
            <a:ext cx="8229600" cy="6858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3 Create Java Class and call the services with </a:t>
            </a:r>
            <a:r>
              <a:rPr lang="en-US" sz="2400" b="0" dirty="0" err="1"/>
              <a:t>BusinessImpl</a:t>
            </a:r>
            <a:r>
              <a:rPr lang="en-US" sz="2400" b="0" dirty="0"/>
              <a:t> classes.</a:t>
            </a:r>
          </a:p>
          <a:p>
            <a:r>
              <a:rPr lang="en-US" sz="2400" b="0" dirty="0"/>
              <a:t>Step 4 Select the method we want to mock and Debug With Junit </a:t>
            </a:r>
          </a:p>
          <a:p>
            <a:endParaRPr lang="en-US" sz="2400" b="0" dirty="0"/>
          </a:p>
        </p:txBody>
      </p:sp>
      <p:pic>
        <p:nvPicPr>
          <p:cNvPr id="7" name="Picture 6">
            <a:extLst>
              <a:ext uri="{FF2B5EF4-FFF2-40B4-BE49-F238E27FC236}">
                <a16:creationId xmlns:a16="http://schemas.microsoft.com/office/drawing/2014/main" id="{77AFDAF8-107F-42D2-BA9B-8215DFDDE325}"/>
              </a:ext>
            </a:extLst>
          </p:cNvPr>
          <p:cNvPicPr>
            <a:picLocks noChangeAspect="1"/>
          </p:cNvPicPr>
          <p:nvPr/>
        </p:nvPicPr>
        <p:blipFill rotWithShape="1">
          <a:blip r:embed="rId2"/>
          <a:srcRect l="32500" t="32215" r="14166" b="15909"/>
          <a:stretch/>
        </p:blipFill>
        <p:spPr>
          <a:xfrm>
            <a:off x="1981200" y="2103438"/>
            <a:ext cx="3886200" cy="3124200"/>
          </a:xfrm>
          <a:prstGeom prst="rect">
            <a:avLst/>
          </a:prstGeom>
        </p:spPr>
      </p:pic>
      <p:sp>
        <p:nvSpPr>
          <p:cNvPr id="8" name="Oval 7">
            <a:extLst>
              <a:ext uri="{FF2B5EF4-FFF2-40B4-BE49-F238E27FC236}">
                <a16:creationId xmlns:a16="http://schemas.microsoft.com/office/drawing/2014/main" id="{5C7A4B60-A4F4-4056-A480-2BE86D0852DD}"/>
              </a:ext>
            </a:extLst>
          </p:cNvPr>
          <p:cNvSpPr/>
          <p:nvPr/>
        </p:nvSpPr>
        <p:spPr>
          <a:xfrm>
            <a:off x="1828800" y="2438400"/>
            <a:ext cx="1447800" cy="533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4D63C6AA-A6E0-4585-B7F0-404E7915D414}"/>
              </a:ext>
            </a:extLst>
          </p:cNvPr>
          <p:cNvSpPr/>
          <p:nvPr/>
        </p:nvSpPr>
        <p:spPr>
          <a:xfrm>
            <a:off x="3095624" y="4541837"/>
            <a:ext cx="2924175" cy="6667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BCCFEBF6-4E28-4DAC-A6F0-00B238449599}"/>
              </a:ext>
            </a:extLst>
          </p:cNvPr>
          <p:cNvCxnSpPr/>
          <p:nvPr/>
        </p:nvCxnSpPr>
        <p:spPr>
          <a:xfrm flipH="1">
            <a:off x="838200" y="2703513"/>
            <a:ext cx="1143000" cy="13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E2CF3CC-8CAF-42CE-B332-D46EAA07A20A}"/>
              </a:ext>
            </a:extLst>
          </p:cNvPr>
          <p:cNvSpPr txBox="1"/>
          <p:nvPr/>
        </p:nvSpPr>
        <p:spPr>
          <a:xfrm>
            <a:off x="76200" y="2770189"/>
            <a:ext cx="1066800" cy="215444"/>
          </a:xfrm>
          <a:prstGeom prst="rect">
            <a:avLst/>
          </a:prstGeom>
          <a:noFill/>
        </p:spPr>
        <p:txBody>
          <a:bodyPr wrap="square" rtlCol="0">
            <a:spAutoFit/>
          </a:bodyPr>
          <a:lstStyle/>
          <a:p>
            <a:r>
              <a:rPr lang="en-IN" sz="800" dirty="0"/>
              <a:t>Method to mock</a:t>
            </a:r>
          </a:p>
        </p:txBody>
      </p:sp>
    </p:spTree>
    <p:extLst>
      <p:ext uri="{BB962C8B-B14F-4D97-AF65-F5344CB8AC3E}">
        <p14:creationId xmlns:p14="http://schemas.microsoft.com/office/powerpoint/2010/main" val="3317815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Stubbing variations with Mockito</a:t>
            </a:r>
            <a:br>
              <a:rPr lang="en-US" dirty="0"/>
            </a:br>
            <a:r>
              <a:rPr lang="en-US" dirty="0"/>
              <a:t>Duration: 15 min</a:t>
            </a:r>
          </a:p>
        </p:txBody>
      </p:sp>
      <p:sp>
        <p:nvSpPr>
          <p:cNvPr id="4" name="Content Placeholder 2"/>
          <p:cNvSpPr txBox="1">
            <a:spLocks/>
          </p:cNvSpPr>
          <p:nvPr/>
        </p:nvSpPr>
        <p:spPr>
          <a:xfrm>
            <a:off x="533400" y="1066800"/>
            <a:ext cx="8382000" cy="6858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dirty="0"/>
              <a:t>Step 1 Create Maven Project and Add Mockito libraries The project structure is as below</a:t>
            </a:r>
          </a:p>
        </p:txBody>
      </p:sp>
      <p:pic>
        <p:nvPicPr>
          <p:cNvPr id="3" name="Picture 2">
            <a:extLst>
              <a:ext uri="{FF2B5EF4-FFF2-40B4-BE49-F238E27FC236}">
                <a16:creationId xmlns:a16="http://schemas.microsoft.com/office/drawing/2014/main" id="{CF2629FD-400E-432F-B9E9-5F1A78734A4C}"/>
              </a:ext>
            </a:extLst>
          </p:cNvPr>
          <p:cNvPicPr>
            <a:picLocks noChangeAspect="1"/>
          </p:cNvPicPr>
          <p:nvPr/>
        </p:nvPicPr>
        <p:blipFill rotWithShape="1">
          <a:blip r:embed="rId3"/>
          <a:srcRect t="7016" r="80000" b="12944"/>
          <a:stretch/>
        </p:blipFill>
        <p:spPr>
          <a:xfrm>
            <a:off x="571500" y="1778184"/>
            <a:ext cx="2819400" cy="4826265"/>
          </a:xfrm>
          <a:prstGeom prst="rect">
            <a:avLst/>
          </a:prstGeom>
        </p:spPr>
      </p:pic>
      <p:sp>
        <p:nvSpPr>
          <p:cNvPr id="6" name="Rectangle 5">
            <a:extLst>
              <a:ext uri="{FF2B5EF4-FFF2-40B4-BE49-F238E27FC236}">
                <a16:creationId xmlns:a16="http://schemas.microsoft.com/office/drawing/2014/main" id="{2F5CCFDE-CD54-4F2C-9E88-55A039B76499}"/>
              </a:ext>
            </a:extLst>
          </p:cNvPr>
          <p:cNvSpPr/>
          <p:nvPr/>
        </p:nvSpPr>
        <p:spPr>
          <a:xfrm>
            <a:off x="3733800" y="1524000"/>
            <a:ext cx="5029200" cy="5078313"/>
          </a:xfrm>
          <a:prstGeom prst="rect">
            <a:avLst/>
          </a:prstGeom>
        </p:spPr>
        <p:txBody>
          <a:bodyPr wrap="square">
            <a:spAutoFit/>
          </a:bodyPr>
          <a:lstStyle/>
          <a:p>
            <a:r>
              <a:rPr lang="en-IN" b="1" dirty="0">
                <a:latin typeface="Consolas" panose="020B0609020204030204" pitchFamily="49" charset="0"/>
              </a:rPr>
              <a:t>Add dependencies for Junit and Mockito in pom.xml</a:t>
            </a:r>
          </a:p>
          <a:p>
            <a:endParaRPr lang="en-IN" sz="1200" dirty="0">
              <a:solidFill>
                <a:srgbClr val="008080"/>
              </a:solidFill>
              <a:latin typeface="Consolas" panose="020B0609020204030204" pitchFamily="49" charset="0"/>
            </a:endParaRP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project </a:t>
            </a:r>
            <a:r>
              <a:rPr lang="en-IN" sz="1200" dirty="0" err="1">
                <a:solidFill>
                  <a:srgbClr val="7F007F"/>
                </a:solidFill>
                <a:latin typeface="Consolas" panose="020B0609020204030204" pitchFamily="49" charset="0"/>
              </a:rPr>
              <a:t>xmlns</a:t>
            </a:r>
            <a:r>
              <a:rPr lang="en-IN" sz="1200"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"http://maven.apache.org/POM/4.0.0" </a:t>
            </a:r>
            <a:r>
              <a:rPr lang="en-IN" sz="1200" i="1" dirty="0" err="1">
                <a:solidFill>
                  <a:srgbClr val="7F007F"/>
                </a:solidFill>
                <a:latin typeface="Consolas" panose="020B0609020204030204" pitchFamily="49" charset="0"/>
              </a:rPr>
              <a:t>xmlns:xsi</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"http://www.w3.org/2001/XMLSchema-instance" </a:t>
            </a:r>
            <a:r>
              <a:rPr lang="en-IN" sz="1200" i="1" dirty="0" err="1">
                <a:solidFill>
                  <a:srgbClr val="7F007F"/>
                </a:solidFill>
                <a:latin typeface="Consolas" panose="020B0609020204030204" pitchFamily="49" charset="0"/>
              </a:rPr>
              <a:t>xsi:schemaLocation</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"http://maven.apache.org/POM/4.0.0 http://maven.apache.org/xsd/maven-4.0.0.xsd"</a:t>
            </a:r>
            <a:r>
              <a:rPr lang="en-IN" sz="1200" i="1"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modelVersion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4.0.0</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modelVersion</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r>
              <a:rPr lang="en-IN" sz="1200" dirty="0" err="1">
                <a:solidFill>
                  <a:srgbClr val="000000"/>
                </a:solidFill>
                <a:latin typeface="Consolas" panose="020B0609020204030204" pitchFamily="49" charset="0"/>
              </a:rPr>
              <a:t>junit.mockito</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artifactId</a:t>
            </a:r>
            <a:r>
              <a:rPr lang="en-IN" sz="1200" dirty="0">
                <a:solidFill>
                  <a:srgbClr val="008080"/>
                </a:solidFill>
                <a:latin typeface="Consolas" panose="020B0609020204030204" pitchFamily="49" charset="0"/>
              </a:rPr>
              <a:t>&gt;</a:t>
            </a:r>
            <a:r>
              <a:rPr lang="en-IN" sz="1200" u="sng" dirty="0" err="1">
                <a:solidFill>
                  <a:srgbClr val="000000"/>
                </a:solidFill>
                <a:latin typeface="Consolas" panose="020B0609020204030204" pitchFamily="49" charset="0"/>
              </a:rPr>
              <a:t>junit-mockitostub</a:t>
            </a:r>
            <a:r>
              <a:rPr lang="en-IN" sz="1200" u="sng" dirty="0">
                <a:solidFill>
                  <a:srgbClr val="008080"/>
                </a:solidFill>
                <a:latin typeface="Consolas" panose="020B0609020204030204" pitchFamily="49" charset="0"/>
              </a:rPr>
              <a:t>&lt;/</a:t>
            </a:r>
            <a:r>
              <a:rPr lang="en-IN" sz="1200" u="sng" dirty="0" err="1">
                <a:solidFill>
                  <a:srgbClr val="3F7F7F"/>
                </a:solidFill>
                <a:latin typeface="Consolas" panose="020B0609020204030204" pitchFamily="49" charset="0"/>
              </a:rPr>
              <a:t>artifactId</a:t>
            </a:r>
            <a:r>
              <a:rPr lang="en-IN" sz="1200" u="sng" dirty="0">
                <a:solidFill>
                  <a:srgbClr val="008080"/>
                </a:solidFill>
                <a:latin typeface="Consolas" panose="020B0609020204030204" pitchFamily="49" charset="0"/>
              </a:rPr>
              <a:t>&gt;</a:t>
            </a:r>
          </a:p>
          <a:p>
            <a:r>
              <a:rPr lang="en-IN" sz="1200" dirty="0">
                <a:solidFill>
                  <a:srgbClr val="000000"/>
                </a:solidFill>
                <a:latin typeface="Consolas" panose="020B0609020204030204" pitchFamily="49" charset="0"/>
              </a:rPr>
              <a:t>  </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0.0.1-SNAPSHOT</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dependencies</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r>
              <a:rPr lang="en-IN" sz="1200" u="sng" dirty="0" err="1">
                <a:solidFill>
                  <a:srgbClr val="000000"/>
                </a:solidFill>
                <a:latin typeface="Consolas" panose="020B0609020204030204" pitchFamily="49" charset="0"/>
              </a:rPr>
              <a:t>junit</a:t>
            </a:r>
            <a:r>
              <a:rPr lang="en-IN" sz="1200" u="sng" dirty="0">
                <a:solidFill>
                  <a:srgbClr val="008080"/>
                </a:solidFill>
                <a:latin typeface="Consolas" panose="020B0609020204030204" pitchFamily="49" charset="0"/>
              </a:rPr>
              <a:t>&lt;/</a:t>
            </a:r>
            <a:r>
              <a:rPr lang="en-IN" sz="1200" u="sng" dirty="0" err="1">
                <a:solidFill>
                  <a:srgbClr val="3F7F7F"/>
                </a:solidFill>
                <a:latin typeface="Consolas" panose="020B0609020204030204" pitchFamily="49" charset="0"/>
              </a:rPr>
              <a:t>groupId</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artifactId</a:t>
            </a:r>
            <a:r>
              <a:rPr lang="en-IN" sz="1200" dirty="0">
                <a:solidFill>
                  <a:srgbClr val="008080"/>
                </a:solidFill>
                <a:latin typeface="Consolas" panose="020B0609020204030204" pitchFamily="49" charset="0"/>
              </a:rPr>
              <a:t>&gt;</a:t>
            </a:r>
            <a:r>
              <a:rPr lang="en-IN" sz="1200" u="sng" dirty="0" err="1">
                <a:solidFill>
                  <a:srgbClr val="000000"/>
                </a:solidFill>
                <a:latin typeface="Consolas" panose="020B0609020204030204" pitchFamily="49" charset="0"/>
              </a:rPr>
              <a:t>junit</a:t>
            </a:r>
            <a:r>
              <a:rPr lang="en-IN" sz="1200" u="sng" dirty="0">
                <a:solidFill>
                  <a:srgbClr val="008080"/>
                </a:solidFill>
                <a:latin typeface="Consolas" panose="020B0609020204030204" pitchFamily="49" charset="0"/>
              </a:rPr>
              <a:t>&lt;/</a:t>
            </a:r>
            <a:r>
              <a:rPr lang="en-IN" sz="1200" u="sng" dirty="0" err="1">
                <a:solidFill>
                  <a:srgbClr val="3F7F7F"/>
                </a:solidFill>
                <a:latin typeface="Consolas" panose="020B0609020204030204" pitchFamily="49" charset="0"/>
              </a:rPr>
              <a:t>artifactId</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4.12</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scope</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test</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scope</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r>
              <a:rPr lang="en-IN" sz="1200" dirty="0" err="1">
                <a:solidFill>
                  <a:srgbClr val="000000"/>
                </a:solidFill>
                <a:latin typeface="Consolas" panose="020B0609020204030204" pitchFamily="49" charset="0"/>
              </a:rPr>
              <a:t>org.mockito</a:t>
            </a:r>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groupId</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err="1">
                <a:solidFill>
                  <a:srgbClr val="3F7F7F"/>
                </a:solidFill>
                <a:latin typeface="Consolas" panose="020B0609020204030204" pitchFamily="49" charset="0"/>
              </a:rPr>
              <a:t>artifactId</a:t>
            </a:r>
            <a:r>
              <a:rPr lang="en-IN" sz="1200" dirty="0">
                <a:solidFill>
                  <a:srgbClr val="008080"/>
                </a:solidFill>
                <a:latin typeface="Consolas" panose="020B0609020204030204" pitchFamily="49" charset="0"/>
              </a:rPr>
              <a:t>&gt;</a:t>
            </a:r>
            <a:r>
              <a:rPr lang="en-IN" sz="1200" u="sng" dirty="0" err="1">
                <a:solidFill>
                  <a:srgbClr val="000000"/>
                </a:solidFill>
                <a:latin typeface="Consolas" panose="020B0609020204030204" pitchFamily="49" charset="0"/>
              </a:rPr>
              <a:t>mockito</a:t>
            </a:r>
            <a:r>
              <a:rPr lang="en-IN" sz="1200" u="sng" dirty="0">
                <a:solidFill>
                  <a:srgbClr val="000000"/>
                </a:solidFill>
                <a:latin typeface="Consolas" panose="020B0609020204030204" pitchFamily="49" charset="0"/>
              </a:rPr>
              <a:t>-all</a:t>
            </a:r>
            <a:r>
              <a:rPr lang="en-IN" sz="1200" u="sng" dirty="0">
                <a:solidFill>
                  <a:srgbClr val="008080"/>
                </a:solidFill>
                <a:latin typeface="Consolas" panose="020B0609020204030204" pitchFamily="49" charset="0"/>
              </a:rPr>
              <a:t>&lt;/</a:t>
            </a:r>
            <a:r>
              <a:rPr lang="en-IN" sz="1200" u="sng" dirty="0" err="1">
                <a:solidFill>
                  <a:srgbClr val="3F7F7F"/>
                </a:solidFill>
                <a:latin typeface="Consolas" panose="020B0609020204030204" pitchFamily="49" charset="0"/>
              </a:rPr>
              <a:t>artifactId</a:t>
            </a:r>
            <a:r>
              <a:rPr lang="en-IN" sz="1200" u="sng"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1.10.19</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version</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scope</a:t>
            </a:r>
            <a:r>
              <a:rPr lang="en-IN" sz="1200" dirty="0">
                <a:solidFill>
                  <a:srgbClr val="008080"/>
                </a:solidFill>
                <a:latin typeface="Consolas" panose="020B0609020204030204" pitchFamily="49" charset="0"/>
              </a:rPr>
              <a:t>&gt;</a:t>
            </a:r>
            <a:r>
              <a:rPr lang="en-IN" sz="1200" dirty="0">
                <a:solidFill>
                  <a:srgbClr val="000000"/>
                </a:solidFill>
                <a:latin typeface="Consolas" panose="020B0609020204030204" pitchFamily="49" charset="0"/>
              </a:rPr>
              <a:t>test</a:t>
            </a:r>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scope</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dependency</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dependencies</a:t>
            </a:r>
            <a:r>
              <a:rPr lang="en-IN" sz="1200" dirty="0">
                <a:solidFill>
                  <a:srgbClr val="008080"/>
                </a:solidFill>
                <a:latin typeface="Consolas" panose="020B0609020204030204" pitchFamily="49" charset="0"/>
              </a:rPr>
              <a:t>&gt;</a:t>
            </a:r>
          </a:p>
          <a:p>
            <a:r>
              <a:rPr lang="en-IN" sz="1200" dirty="0">
                <a:solidFill>
                  <a:srgbClr val="008080"/>
                </a:solidFill>
                <a:latin typeface="Consolas" panose="020B0609020204030204" pitchFamily="49" charset="0"/>
              </a:rPr>
              <a:t>&lt;/</a:t>
            </a:r>
            <a:r>
              <a:rPr lang="en-IN" sz="1200" dirty="0">
                <a:solidFill>
                  <a:srgbClr val="3F7F7F"/>
                </a:solidFill>
                <a:latin typeface="Consolas" panose="020B0609020204030204" pitchFamily="49" charset="0"/>
              </a:rPr>
              <a:t>project</a:t>
            </a:r>
            <a:r>
              <a:rPr lang="en-IN" sz="1200" dirty="0">
                <a:solidFill>
                  <a:srgbClr val="008080"/>
                </a:solidFill>
                <a:latin typeface="Consolas" panose="020B0609020204030204" pitchFamily="49" charset="0"/>
              </a:rPr>
              <a:t>&gt;</a:t>
            </a:r>
            <a:endParaRPr lang="en-IN" sz="1200" dirty="0"/>
          </a:p>
        </p:txBody>
      </p:sp>
      <p:sp>
        <p:nvSpPr>
          <p:cNvPr id="7" name="Oval 6">
            <a:extLst>
              <a:ext uri="{FF2B5EF4-FFF2-40B4-BE49-F238E27FC236}">
                <a16:creationId xmlns:a16="http://schemas.microsoft.com/office/drawing/2014/main" id="{F6007EF4-9BFF-4BCE-A486-3EA0F03E39A1}"/>
              </a:ext>
            </a:extLst>
          </p:cNvPr>
          <p:cNvSpPr/>
          <p:nvPr/>
        </p:nvSpPr>
        <p:spPr>
          <a:xfrm>
            <a:off x="3962400" y="3238270"/>
            <a:ext cx="1981200" cy="3352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4965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Stubbing variations with Mockito Cont..</a:t>
            </a:r>
          </a:p>
        </p:txBody>
      </p:sp>
      <p:sp>
        <p:nvSpPr>
          <p:cNvPr id="3" name="TextBox 2">
            <a:extLst>
              <a:ext uri="{FF2B5EF4-FFF2-40B4-BE49-F238E27FC236}">
                <a16:creationId xmlns:a16="http://schemas.microsoft.com/office/drawing/2014/main" id="{526E77F7-0A1A-4E42-B231-6E3C417BD77D}"/>
              </a:ext>
            </a:extLst>
          </p:cNvPr>
          <p:cNvSpPr txBox="1"/>
          <p:nvPr/>
        </p:nvSpPr>
        <p:spPr>
          <a:xfrm>
            <a:off x="0" y="1149489"/>
            <a:ext cx="8915400" cy="5632311"/>
          </a:xfrm>
          <a:prstGeom prst="rect">
            <a:avLst/>
          </a:prstGeom>
          <a:noFill/>
        </p:spPr>
        <p:txBody>
          <a:bodyPr wrap="square" rtlCol="0">
            <a:spAutoFit/>
          </a:bodyPr>
          <a:lstStyle/>
          <a:p>
            <a:r>
              <a:rPr lang="en-IN" dirty="0"/>
              <a:t>In this example we will observe how we are mocking List interface How multiple argument can be handled when we test the application. How we define stub methods and how throwing of exception is done when we mock. What is Mocking ? It is creating object that simulate the behaviour of real world object. Mock can be dynamically created in code during runtime. Mocks offer more functionality than stubbing.</a:t>
            </a:r>
          </a:p>
          <a:p>
            <a:r>
              <a:rPr lang="en-IN" dirty="0"/>
              <a:t>We will under stand when we run the application as Junit test and verify the method returned with different values.</a:t>
            </a:r>
          </a:p>
          <a:p>
            <a:endParaRPr lang="en-IN" dirty="0"/>
          </a:p>
          <a:p>
            <a:r>
              <a:rPr lang="en-IN" dirty="0"/>
              <a:t>Create a interface  </a:t>
            </a:r>
            <a:r>
              <a:rPr lang="en-IN" dirty="0" err="1"/>
              <a:t>ServiceToDo</a:t>
            </a:r>
            <a:endParaRPr lang="en-IN" dirty="0"/>
          </a:p>
          <a:p>
            <a:endParaRPr lang="en-IN" dirty="0"/>
          </a:p>
          <a:p>
            <a:r>
              <a:rPr lang="en-IN" b="1" dirty="0"/>
              <a:t>package </a:t>
            </a:r>
            <a:r>
              <a:rPr lang="en-IN" b="1" dirty="0" err="1"/>
              <a:t>com.test.data.api</a:t>
            </a:r>
            <a:r>
              <a:rPr lang="en-IN" b="1" dirty="0"/>
              <a:t>;</a:t>
            </a:r>
          </a:p>
          <a:p>
            <a:r>
              <a:rPr lang="en-IN" b="1" dirty="0"/>
              <a:t>import </a:t>
            </a:r>
            <a:r>
              <a:rPr lang="en-IN" b="1" dirty="0" err="1"/>
              <a:t>java.util.List</a:t>
            </a:r>
            <a:r>
              <a:rPr lang="en-IN" b="1" dirty="0"/>
              <a:t>;</a:t>
            </a:r>
          </a:p>
          <a:p>
            <a:endParaRPr lang="en-IN" dirty="0"/>
          </a:p>
          <a:p>
            <a:r>
              <a:rPr lang="en-IN" b="1" dirty="0"/>
              <a:t>public interface </a:t>
            </a:r>
            <a:r>
              <a:rPr lang="en-IN" b="1" dirty="0" err="1"/>
              <a:t>ServiceToDo</a:t>
            </a:r>
            <a:r>
              <a:rPr lang="en-IN" b="1" dirty="0"/>
              <a:t> {</a:t>
            </a:r>
          </a:p>
          <a:p>
            <a:r>
              <a:rPr lang="en-IN" b="1" dirty="0"/>
              <a:t>public List&lt;String&gt; </a:t>
            </a:r>
            <a:r>
              <a:rPr lang="en-IN" b="1" dirty="0" err="1"/>
              <a:t>retrieveTodos</a:t>
            </a:r>
            <a:r>
              <a:rPr lang="en-IN" b="1" dirty="0"/>
              <a:t>(String user);</a:t>
            </a:r>
          </a:p>
          <a:p>
            <a:endParaRPr lang="en-IN" b="1" dirty="0"/>
          </a:p>
          <a:p>
            <a:r>
              <a:rPr lang="en-IN" dirty="0"/>
              <a:t>}</a:t>
            </a:r>
          </a:p>
          <a:p>
            <a:endParaRPr lang="en-IN" dirty="0"/>
          </a:p>
          <a:p>
            <a:r>
              <a:rPr lang="en-IN" dirty="0"/>
              <a:t>The above interface will declare </a:t>
            </a:r>
            <a:r>
              <a:rPr lang="en-IN" dirty="0" err="1"/>
              <a:t>retrieveTodos</a:t>
            </a:r>
            <a:r>
              <a:rPr lang="en-IN" dirty="0"/>
              <a:t> method which will be </a:t>
            </a:r>
            <a:r>
              <a:rPr lang="en-IN" dirty="0" err="1"/>
              <a:t>impemented</a:t>
            </a:r>
            <a:r>
              <a:rPr lang="en-IN" dirty="0"/>
              <a:t> by BusinessImplMockitoTest.java </a:t>
            </a:r>
          </a:p>
        </p:txBody>
      </p:sp>
    </p:spTree>
    <p:extLst>
      <p:ext uri="{BB962C8B-B14F-4D97-AF65-F5344CB8AC3E}">
        <p14:creationId xmlns:p14="http://schemas.microsoft.com/office/powerpoint/2010/main" val="628604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Stubbing variations with Mockito Cont..</a:t>
            </a:r>
          </a:p>
        </p:txBody>
      </p:sp>
      <p:sp>
        <p:nvSpPr>
          <p:cNvPr id="7" name="Rectangle 6">
            <a:extLst>
              <a:ext uri="{FF2B5EF4-FFF2-40B4-BE49-F238E27FC236}">
                <a16:creationId xmlns:a16="http://schemas.microsoft.com/office/drawing/2014/main" id="{FE94882A-B911-47A0-A1F0-7096610DEFFD}"/>
              </a:ext>
            </a:extLst>
          </p:cNvPr>
          <p:cNvSpPr/>
          <p:nvPr/>
        </p:nvSpPr>
        <p:spPr>
          <a:xfrm>
            <a:off x="381000" y="1305341"/>
            <a:ext cx="8534400" cy="4524315"/>
          </a:xfrm>
          <a:prstGeom prst="rect">
            <a:avLst/>
          </a:prstGeom>
        </p:spPr>
        <p:txBody>
          <a:bodyPr wrap="square">
            <a:spAutoFit/>
          </a:bodyPr>
          <a:lstStyle/>
          <a:p>
            <a:r>
              <a:rPr lang="en-IN" dirty="0"/>
              <a:t>Below is a  ServiceStubTobeDone.java is a class which is  implementing </a:t>
            </a:r>
            <a:r>
              <a:rPr lang="en-IN" dirty="0" err="1"/>
              <a:t>ServiceToDo</a:t>
            </a:r>
            <a:r>
              <a:rPr lang="en-IN" dirty="0"/>
              <a:t> stubs</a:t>
            </a:r>
          </a:p>
          <a:p>
            <a:endParaRPr lang="en-IN" dirty="0"/>
          </a:p>
          <a:p>
            <a:r>
              <a:rPr lang="en-IN" dirty="0"/>
              <a:t>package </a:t>
            </a:r>
            <a:r>
              <a:rPr lang="en-IN" dirty="0" err="1"/>
              <a:t>com.test.data.stub</a:t>
            </a:r>
            <a:r>
              <a:rPr lang="en-IN" dirty="0"/>
              <a:t>;                                                                            </a:t>
            </a:r>
          </a:p>
          <a:p>
            <a:r>
              <a:rPr lang="en-IN" dirty="0"/>
              <a:t>                                                                                                       </a:t>
            </a:r>
          </a:p>
          <a:p>
            <a:r>
              <a:rPr lang="en-IN" dirty="0"/>
              <a:t>import </a:t>
            </a:r>
            <a:r>
              <a:rPr lang="en-IN" dirty="0" err="1"/>
              <a:t>java.util.Arrays</a:t>
            </a:r>
            <a:r>
              <a:rPr lang="en-IN" dirty="0"/>
              <a:t>;                                                                               </a:t>
            </a:r>
          </a:p>
          <a:p>
            <a:r>
              <a:rPr lang="en-IN" dirty="0"/>
              <a:t>import </a:t>
            </a:r>
            <a:r>
              <a:rPr lang="en-IN" dirty="0" err="1"/>
              <a:t>java.util.List</a:t>
            </a:r>
            <a:r>
              <a:rPr lang="en-IN" dirty="0"/>
              <a:t>;                                                                                 </a:t>
            </a:r>
          </a:p>
          <a:p>
            <a:r>
              <a:rPr lang="en-IN" dirty="0"/>
              <a:t>                                                                                                       </a:t>
            </a:r>
          </a:p>
          <a:p>
            <a:r>
              <a:rPr lang="en-IN" dirty="0"/>
              <a:t>import </a:t>
            </a:r>
            <a:r>
              <a:rPr lang="en-IN" dirty="0" err="1"/>
              <a:t>com.test.data.api.ServiceToDo</a:t>
            </a:r>
            <a:r>
              <a:rPr lang="en-IN" dirty="0"/>
              <a:t>;                                                                  </a:t>
            </a:r>
          </a:p>
          <a:p>
            <a:r>
              <a:rPr lang="en-IN" dirty="0"/>
              <a:t>                                                                                                       </a:t>
            </a:r>
          </a:p>
          <a:p>
            <a:r>
              <a:rPr lang="en-IN" dirty="0"/>
              <a:t>public class </a:t>
            </a:r>
            <a:r>
              <a:rPr lang="en-IN" dirty="0" err="1"/>
              <a:t>ServiceStubTobedone</a:t>
            </a:r>
            <a:r>
              <a:rPr lang="en-IN" dirty="0"/>
              <a:t> implements </a:t>
            </a:r>
            <a:r>
              <a:rPr lang="en-IN" dirty="0" err="1"/>
              <a:t>ServiceToDo</a:t>
            </a:r>
            <a:r>
              <a:rPr lang="en-IN" dirty="0"/>
              <a:t>{                                               </a:t>
            </a:r>
          </a:p>
          <a:p>
            <a:r>
              <a:rPr lang="en-IN" dirty="0"/>
              <a:t>public List&lt;String&gt; </a:t>
            </a:r>
            <a:r>
              <a:rPr lang="en-IN" dirty="0" err="1"/>
              <a:t>retrieveTodos</a:t>
            </a:r>
            <a:r>
              <a:rPr lang="en-IN" dirty="0"/>
              <a:t>(String user) {                                                       </a:t>
            </a:r>
          </a:p>
          <a:p>
            <a:r>
              <a:rPr lang="en-IN" dirty="0"/>
              <a:t>                                                                                                       </a:t>
            </a:r>
          </a:p>
          <a:p>
            <a:r>
              <a:rPr lang="en-IN" dirty="0"/>
              <a:t>return </a:t>
            </a:r>
            <a:r>
              <a:rPr lang="en-IN" dirty="0" err="1"/>
              <a:t>Arrays.asList</a:t>
            </a:r>
            <a:r>
              <a:rPr lang="en-IN" dirty="0"/>
              <a:t>("Stub1", "Stub2","Stub3");                                                        </a:t>
            </a:r>
          </a:p>
          <a:p>
            <a:r>
              <a:rPr lang="en-IN" dirty="0"/>
              <a:t>                                                                                                      </a:t>
            </a:r>
          </a:p>
          <a:p>
            <a:r>
              <a:rPr lang="en-IN" dirty="0"/>
              <a:t>}                                                                                                      </a:t>
            </a:r>
          </a:p>
          <a:p>
            <a:r>
              <a:rPr lang="en-IN" dirty="0"/>
              <a:t>}</a:t>
            </a:r>
          </a:p>
        </p:txBody>
      </p:sp>
    </p:spTree>
    <p:extLst>
      <p:ext uri="{BB962C8B-B14F-4D97-AF65-F5344CB8AC3E}">
        <p14:creationId xmlns:p14="http://schemas.microsoft.com/office/powerpoint/2010/main" val="1384529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Stubbing variations with Mockito Cont..</a:t>
            </a:r>
          </a:p>
        </p:txBody>
      </p:sp>
      <p:sp>
        <p:nvSpPr>
          <p:cNvPr id="7" name="Rectangle 6">
            <a:extLst>
              <a:ext uri="{FF2B5EF4-FFF2-40B4-BE49-F238E27FC236}">
                <a16:creationId xmlns:a16="http://schemas.microsoft.com/office/drawing/2014/main" id="{3B1DEB7A-1820-45B2-AFA9-26EB52328F56}"/>
              </a:ext>
            </a:extLst>
          </p:cNvPr>
          <p:cNvSpPr/>
          <p:nvPr/>
        </p:nvSpPr>
        <p:spPr>
          <a:xfrm>
            <a:off x="228600" y="1066800"/>
            <a:ext cx="8458200" cy="3970318"/>
          </a:xfrm>
          <a:prstGeom prst="rect">
            <a:avLst/>
          </a:prstGeom>
        </p:spPr>
        <p:txBody>
          <a:bodyPr wrap="square">
            <a:spAutoFit/>
          </a:bodyPr>
          <a:lstStyle/>
          <a:p>
            <a:r>
              <a:rPr lang="en-IN" dirty="0">
                <a:solidFill>
                  <a:srgbClr val="000000"/>
                </a:solidFill>
                <a:latin typeface="Calibri" panose="020F0502020204030204" pitchFamily="34" charset="0"/>
                <a:cs typeface="Calibri" panose="020F0502020204030204" pitchFamily="34" charset="0"/>
              </a:rPr>
              <a:t>ServiceToDoStub.java </a:t>
            </a:r>
            <a:endParaRPr lang="en-IN" dirty="0">
              <a:solidFill>
                <a:srgbClr val="7F0055"/>
              </a:solidFill>
              <a:latin typeface="Calibri" panose="020F0502020204030204" pitchFamily="34" charset="0"/>
              <a:cs typeface="Calibri" panose="020F0502020204030204" pitchFamily="34" charset="0"/>
            </a:endParaRPr>
          </a:p>
          <a:p>
            <a:endParaRPr lang="en-IN" b="1" dirty="0">
              <a:solidFill>
                <a:srgbClr val="7F0055"/>
              </a:solidFill>
              <a:latin typeface="Consolas" panose="020B0609020204030204" pitchFamily="49" charset="0"/>
            </a:endParaRPr>
          </a:p>
          <a:p>
            <a:r>
              <a:rPr lang="en-IN" b="1" dirty="0">
                <a:solidFill>
                  <a:srgbClr val="7F0055"/>
                </a:solidFill>
                <a:latin typeface="Consolas" panose="020B0609020204030204" pitchFamily="49" charset="0"/>
              </a:rPr>
              <a:t>package</a:t>
            </a: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com.test.data.stub</a:t>
            </a:r>
            <a:r>
              <a:rPr lang="en-IN" b="1" dirty="0">
                <a:solidFill>
                  <a:srgbClr val="000000"/>
                </a:solidFill>
                <a:latin typeface="Consolas" panose="020B0609020204030204" pitchFamily="49" charset="0"/>
              </a:rPr>
              <a:t>;</a:t>
            </a:r>
          </a:p>
          <a:p>
            <a:endParaRPr lang="en-IN" dirty="0">
              <a:latin typeface="Consolas" panose="020B0609020204030204" pitchFamily="49" charset="0"/>
            </a:endParaRPr>
          </a:p>
          <a:p>
            <a:r>
              <a:rPr lang="en-IN" b="1" dirty="0">
                <a:solidFill>
                  <a:srgbClr val="7F0055"/>
                </a:solidFill>
                <a:latin typeface="Consolas" panose="020B0609020204030204" pitchFamily="49" charset="0"/>
              </a:rPr>
              <a:t>import</a:t>
            </a: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java.util.Arrays</a:t>
            </a:r>
            <a:r>
              <a:rPr lang="en-IN" b="1" dirty="0">
                <a:solidFill>
                  <a:srgbClr val="000000"/>
                </a:solidFill>
                <a:latin typeface="Consolas" panose="020B0609020204030204" pitchFamily="49" charset="0"/>
              </a:rPr>
              <a:t>;</a:t>
            </a:r>
          </a:p>
          <a:p>
            <a:r>
              <a:rPr lang="en-IN" b="1" dirty="0">
                <a:solidFill>
                  <a:srgbClr val="7F0055"/>
                </a:solidFill>
                <a:latin typeface="Consolas" panose="020B0609020204030204" pitchFamily="49" charset="0"/>
              </a:rPr>
              <a:t>import</a:t>
            </a: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java.util.List</a:t>
            </a:r>
            <a:r>
              <a:rPr lang="en-IN" b="1" dirty="0">
                <a:solidFill>
                  <a:srgbClr val="000000"/>
                </a:solidFill>
                <a:latin typeface="Consolas" panose="020B0609020204030204" pitchFamily="49" charset="0"/>
              </a:rPr>
              <a:t>;</a:t>
            </a:r>
          </a:p>
          <a:p>
            <a:endParaRPr lang="en-IN" dirty="0">
              <a:latin typeface="Consolas" panose="020B0609020204030204" pitchFamily="49" charset="0"/>
            </a:endParaRPr>
          </a:p>
          <a:p>
            <a:r>
              <a:rPr lang="en-IN" b="1" dirty="0">
                <a:solidFill>
                  <a:srgbClr val="7F0055"/>
                </a:solidFill>
                <a:latin typeface="Consolas" panose="020B0609020204030204" pitchFamily="49" charset="0"/>
              </a:rPr>
              <a:t>import</a:t>
            </a: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com.test.data.api.ServiceToDo</a:t>
            </a:r>
            <a:r>
              <a:rPr lang="en-IN" b="1" dirty="0">
                <a:solidFill>
                  <a:srgbClr val="000000"/>
                </a:solidFill>
                <a:latin typeface="Consolas" panose="020B0609020204030204" pitchFamily="49" charset="0"/>
              </a:rPr>
              <a:t>;</a:t>
            </a:r>
          </a:p>
          <a:p>
            <a:endParaRPr lang="en-IN" dirty="0">
              <a:latin typeface="Consolas" panose="020B0609020204030204" pitchFamily="49" charset="0"/>
            </a:endParaRPr>
          </a:p>
          <a:p>
            <a:r>
              <a:rPr lang="en-IN" b="1" dirty="0">
                <a:solidFill>
                  <a:srgbClr val="7F0055"/>
                </a:solidFill>
                <a:latin typeface="Consolas" panose="020B0609020204030204" pitchFamily="49" charset="0"/>
              </a:rPr>
              <a:t>public</a:t>
            </a:r>
            <a:r>
              <a:rPr lang="en-IN" b="1" dirty="0">
                <a:solidFill>
                  <a:srgbClr val="000000"/>
                </a:solidFill>
                <a:latin typeface="Consolas" panose="020B0609020204030204" pitchFamily="49" charset="0"/>
              </a:rPr>
              <a:t> </a:t>
            </a:r>
            <a:r>
              <a:rPr lang="en-IN" b="1" dirty="0">
                <a:solidFill>
                  <a:srgbClr val="7F0055"/>
                </a:solidFill>
                <a:latin typeface="Consolas" panose="020B0609020204030204" pitchFamily="49" charset="0"/>
              </a:rPr>
              <a:t>class</a:t>
            </a: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ServiceToDoStub</a:t>
            </a:r>
            <a:r>
              <a:rPr lang="en-IN" b="1" dirty="0">
                <a:solidFill>
                  <a:srgbClr val="000000"/>
                </a:solidFill>
                <a:latin typeface="Consolas" panose="020B0609020204030204" pitchFamily="49" charset="0"/>
              </a:rPr>
              <a:t> </a:t>
            </a:r>
            <a:r>
              <a:rPr lang="en-IN" b="1" dirty="0">
                <a:solidFill>
                  <a:srgbClr val="7F0055"/>
                </a:solidFill>
                <a:latin typeface="Consolas" panose="020B0609020204030204" pitchFamily="49" charset="0"/>
              </a:rPr>
              <a:t>implements</a:t>
            </a: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ServiceToDo</a:t>
            </a:r>
            <a:r>
              <a:rPr lang="en-IN" b="1" dirty="0">
                <a:solidFill>
                  <a:srgbClr val="000000"/>
                </a:solidFill>
                <a:latin typeface="Consolas" panose="020B0609020204030204" pitchFamily="49" charset="0"/>
              </a:rPr>
              <a:t> {</a:t>
            </a:r>
          </a:p>
          <a:p>
            <a:r>
              <a:rPr lang="en-IN" b="1" dirty="0">
                <a:solidFill>
                  <a:srgbClr val="7F0055"/>
                </a:solidFill>
                <a:latin typeface="Consolas" panose="020B0609020204030204" pitchFamily="49" charset="0"/>
              </a:rPr>
              <a:t>public</a:t>
            </a:r>
            <a:r>
              <a:rPr lang="en-IN" b="1" dirty="0">
                <a:solidFill>
                  <a:srgbClr val="000000"/>
                </a:solidFill>
                <a:latin typeface="Consolas" panose="020B0609020204030204" pitchFamily="49" charset="0"/>
              </a:rPr>
              <a:t> List&lt;String&gt; </a:t>
            </a:r>
            <a:r>
              <a:rPr lang="en-IN" b="1" dirty="0" err="1">
                <a:solidFill>
                  <a:srgbClr val="000000"/>
                </a:solidFill>
                <a:latin typeface="Consolas" panose="020B0609020204030204" pitchFamily="49" charset="0"/>
              </a:rPr>
              <a:t>retrieveTodos</a:t>
            </a:r>
            <a:r>
              <a:rPr lang="en-IN" b="1" dirty="0">
                <a:solidFill>
                  <a:srgbClr val="000000"/>
                </a:solidFill>
                <a:latin typeface="Consolas" panose="020B0609020204030204" pitchFamily="49" charset="0"/>
              </a:rPr>
              <a:t>(String </a:t>
            </a:r>
            <a:r>
              <a:rPr lang="en-IN" b="1" dirty="0">
                <a:solidFill>
                  <a:srgbClr val="6A3E3E"/>
                </a:solidFill>
                <a:latin typeface="Consolas" panose="020B0609020204030204" pitchFamily="49" charset="0"/>
              </a:rPr>
              <a:t>user</a:t>
            </a:r>
            <a:r>
              <a:rPr lang="en-IN" b="1" dirty="0">
                <a:solidFill>
                  <a:srgbClr val="000000"/>
                </a:solidFill>
                <a:latin typeface="Consolas" panose="020B0609020204030204" pitchFamily="49" charset="0"/>
              </a:rPr>
              <a:t>) {</a:t>
            </a:r>
          </a:p>
          <a:p>
            <a:r>
              <a:rPr lang="en-IN" b="1" dirty="0">
                <a:solidFill>
                  <a:srgbClr val="7F0055"/>
                </a:solidFill>
                <a:latin typeface="Consolas" panose="020B0609020204030204" pitchFamily="49" charset="0"/>
              </a:rPr>
              <a:t>return</a:t>
            </a:r>
            <a:r>
              <a:rPr lang="en-IN" b="1" dirty="0">
                <a:solidFill>
                  <a:srgbClr val="000000"/>
                </a:solidFill>
                <a:latin typeface="Consolas" panose="020B0609020204030204" pitchFamily="49" charset="0"/>
              </a:rPr>
              <a:t> </a:t>
            </a:r>
            <a:r>
              <a:rPr lang="en-IN" b="1" dirty="0" err="1">
                <a:solidFill>
                  <a:srgbClr val="000000"/>
                </a:solidFill>
                <a:latin typeface="Consolas" panose="020B0609020204030204" pitchFamily="49" charset="0"/>
              </a:rPr>
              <a:t>Arrays.</a:t>
            </a:r>
            <a:r>
              <a:rPr lang="en-IN" b="1" i="1" dirty="0" err="1">
                <a:solidFill>
                  <a:srgbClr val="000000"/>
                </a:solidFill>
                <a:latin typeface="Consolas" panose="020B0609020204030204" pitchFamily="49" charset="0"/>
              </a:rPr>
              <a:t>asList</a:t>
            </a:r>
            <a:r>
              <a:rPr lang="en-IN" b="1" i="1" dirty="0">
                <a:solidFill>
                  <a:srgbClr val="000000"/>
                </a:solidFill>
                <a:latin typeface="Consolas" panose="020B0609020204030204" pitchFamily="49" charset="0"/>
              </a:rPr>
              <a:t>(</a:t>
            </a:r>
            <a:r>
              <a:rPr lang="en-IN" b="1" i="1" dirty="0">
                <a:solidFill>
                  <a:srgbClr val="2A00FF"/>
                </a:solidFill>
                <a:latin typeface="Consolas" panose="020B0609020204030204" pitchFamily="49" charset="0"/>
              </a:rPr>
              <a:t>"Stub1"</a:t>
            </a:r>
            <a:r>
              <a:rPr lang="en-IN" b="1" i="1" dirty="0">
                <a:solidFill>
                  <a:srgbClr val="000000"/>
                </a:solidFill>
                <a:latin typeface="Consolas" panose="020B0609020204030204" pitchFamily="49" charset="0"/>
              </a:rPr>
              <a:t>, </a:t>
            </a:r>
            <a:r>
              <a:rPr lang="en-IN" b="1" i="1" dirty="0">
                <a:solidFill>
                  <a:srgbClr val="2A00FF"/>
                </a:solidFill>
                <a:latin typeface="Consolas" panose="020B0609020204030204" pitchFamily="49" charset="0"/>
              </a:rPr>
              <a:t>"Stub2"</a:t>
            </a:r>
            <a:r>
              <a:rPr lang="en-IN" b="1" i="1" dirty="0">
                <a:solidFill>
                  <a:srgbClr val="000000"/>
                </a:solidFill>
                <a:latin typeface="Consolas" panose="020B0609020204030204" pitchFamily="49" charset="0"/>
              </a:rPr>
              <a:t>,</a:t>
            </a:r>
            <a:r>
              <a:rPr lang="en-IN" b="1" i="1" dirty="0">
                <a:solidFill>
                  <a:srgbClr val="2A00FF"/>
                </a:solidFill>
                <a:latin typeface="Consolas" panose="020B0609020204030204" pitchFamily="49" charset="0"/>
              </a:rPr>
              <a:t>"Stub3"</a:t>
            </a:r>
            <a:r>
              <a:rPr lang="en-IN" b="1" i="1"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a:t>
            </a:r>
          </a:p>
          <a:p>
            <a:r>
              <a:rPr lang="en-IN" dirty="0">
                <a:solidFill>
                  <a:srgbClr val="000000"/>
                </a:solidFill>
                <a:latin typeface="Consolas" panose="020B0609020204030204" pitchFamily="49" charset="0"/>
              </a:rPr>
              <a:t>}</a:t>
            </a:r>
            <a:endParaRPr lang="en-IN" dirty="0"/>
          </a:p>
        </p:txBody>
      </p:sp>
    </p:spTree>
    <p:extLst>
      <p:ext uri="{BB962C8B-B14F-4D97-AF65-F5344CB8AC3E}">
        <p14:creationId xmlns:p14="http://schemas.microsoft.com/office/powerpoint/2010/main" val="4261326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Stubbing variations with Mockito Cont..</a:t>
            </a:r>
          </a:p>
        </p:txBody>
      </p:sp>
      <p:sp>
        <p:nvSpPr>
          <p:cNvPr id="7" name="Rectangle 6">
            <a:extLst>
              <a:ext uri="{FF2B5EF4-FFF2-40B4-BE49-F238E27FC236}">
                <a16:creationId xmlns:a16="http://schemas.microsoft.com/office/drawing/2014/main" id="{828BE2E6-E5AB-4822-BAB9-848CD03ADE6D}"/>
              </a:ext>
            </a:extLst>
          </p:cNvPr>
          <p:cNvSpPr/>
          <p:nvPr/>
        </p:nvSpPr>
        <p:spPr>
          <a:xfrm>
            <a:off x="0" y="856357"/>
            <a:ext cx="8915400" cy="5909310"/>
          </a:xfrm>
          <a:prstGeom prst="rect">
            <a:avLst/>
          </a:prstGeom>
        </p:spPr>
        <p:txBody>
          <a:bodyPr wrap="square">
            <a:spAutoFit/>
          </a:bodyPr>
          <a:lstStyle/>
          <a:p>
            <a:r>
              <a:rPr lang="en-IN" sz="1400" b="1" dirty="0">
                <a:latin typeface="Calibri" panose="020F0502020204030204" pitchFamily="34" charset="0"/>
                <a:cs typeface="Calibri" panose="020F0502020204030204" pitchFamily="34" charset="0"/>
              </a:rPr>
              <a:t>BusinessImplClass.java which will implements </a:t>
            </a:r>
            <a:r>
              <a:rPr lang="en-IN" sz="1400" b="1" dirty="0" err="1">
                <a:latin typeface="Calibri" panose="020F0502020204030204" pitchFamily="34" charset="0"/>
                <a:cs typeface="Calibri" panose="020F0502020204030204" pitchFamily="34" charset="0"/>
              </a:rPr>
              <a:t>retrieveTodos</a:t>
            </a:r>
            <a:r>
              <a:rPr lang="en-IN" sz="1400" b="1" dirty="0">
                <a:latin typeface="Calibri" panose="020F0502020204030204" pitchFamily="34" charset="0"/>
                <a:cs typeface="Calibri" panose="020F0502020204030204" pitchFamily="34" charset="0"/>
              </a:rPr>
              <a:t>(user) method for matching arguments passed.</a:t>
            </a:r>
          </a:p>
          <a:p>
            <a:endParaRPr lang="en-IN" sz="1400" b="1" dirty="0">
              <a:latin typeface="Calibri" panose="020F0502020204030204" pitchFamily="34" charset="0"/>
              <a:cs typeface="Calibri" panose="020F0502020204030204" pitchFamily="34" charset="0"/>
            </a:endParaRPr>
          </a:p>
          <a:p>
            <a:r>
              <a:rPr lang="en-IN" sz="1400" b="1" dirty="0">
                <a:solidFill>
                  <a:srgbClr val="7F0055"/>
                </a:solidFill>
                <a:latin typeface="Consolas" panose="020B0609020204030204" pitchFamily="49" charset="0"/>
              </a:rPr>
              <a:t>package</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com.test.business</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java.util.ArrayList</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java.util.List</a:t>
            </a:r>
            <a:r>
              <a:rPr lang="en-IN" sz="1400" b="1"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com.test.data.api.ServiceToDo</a:t>
            </a:r>
            <a:r>
              <a:rPr lang="en-IN" sz="1400" b="1"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class</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BusinessImplClass</a:t>
            </a:r>
            <a:r>
              <a:rPr lang="en-IN" sz="1400" b="1" dirty="0">
                <a:solidFill>
                  <a:srgbClr val="000000"/>
                </a:solidFill>
                <a:latin typeface="Consolas" panose="020B0609020204030204" pitchFamily="49" charset="0"/>
              </a:rPr>
              <a:t> {</a:t>
            </a:r>
          </a:p>
          <a:p>
            <a:r>
              <a:rPr lang="en-IN" sz="1400" b="1" dirty="0">
                <a:solidFill>
                  <a:srgbClr val="7F0055"/>
                </a:solidFill>
                <a:latin typeface="Consolas" panose="020B0609020204030204" pitchFamily="49" charset="0"/>
              </a:rPr>
              <a:t>private</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ServiceToDo</a:t>
            </a:r>
            <a:r>
              <a:rPr lang="en-IN" sz="1400" b="1" dirty="0">
                <a:solidFill>
                  <a:srgbClr val="000000"/>
                </a:solidFill>
                <a:latin typeface="Consolas" panose="020B0609020204030204" pitchFamily="49" charset="0"/>
              </a:rPr>
              <a:t> </a:t>
            </a:r>
            <a:r>
              <a:rPr lang="en-IN" sz="1400" b="1" dirty="0" err="1">
                <a:solidFill>
                  <a:srgbClr val="0000C0"/>
                </a:solidFill>
                <a:latin typeface="Consolas" panose="020B0609020204030204" pitchFamily="49" charset="0"/>
              </a:rPr>
              <a:t>todoService</a:t>
            </a:r>
            <a:r>
              <a:rPr lang="en-IN" sz="1400" b="1"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dirty="0" err="1">
                <a:solidFill>
                  <a:srgbClr val="000000"/>
                </a:solidFill>
                <a:latin typeface="Consolas" panose="020B0609020204030204" pitchFamily="49" charset="0"/>
              </a:rPr>
              <a:t>BusinessImplClass</a:t>
            </a:r>
            <a:r>
              <a:rPr lang="en-IN" sz="1400" dirty="0">
                <a:solidFill>
                  <a:srgbClr val="000000"/>
                </a:solidFill>
                <a:latin typeface="Consolas" panose="020B0609020204030204" pitchFamily="49" charset="0"/>
              </a:rPr>
              <a:t>(</a:t>
            </a:r>
            <a:r>
              <a:rPr lang="en-IN" sz="1400" dirty="0" err="1">
                <a:solidFill>
                  <a:srgbClr val="000000"/>
                </a:solidFill>
                <a:latin typeface="Consolas" panose="020B0609020204030204" pitchFamily="49" charset="0"/>
              </a:rPr>
              <a:t>ServiceToDo</a:t>
            </a:r>
            <a:r>
              <a:rPr lang="en-IN" sz="1400" dirty="0">
                <a:solidFill>
                  <a:srgbClr val="000000"/>
                </a:solidFill>
                <a:latin typeface="Consolas" panose="020B0609020204030204" pitchFamily="49" charset="0"/>
              </a:rPr>
              <a:t> </a:t>
            </a:r>
            <a:r>
              <a:rPr lang="en-IN" sz="1400" dirty="0" err="1">
                <a:solidFill>
                  <a:srgbClr val="6A3E3E"/>
                </a:solidFill>
                <a:latin typeface="Consolas" panose="020B0609020204030204" pitchFamily="49" charset="0"/>
              </a:rPr>
              <a:t>todoService</a:t>
            </a:r>
            <a:r>
              <a:rPr lang="en-IN" sz="1400" dirty="0">
                <a:solidFill>
                  <a:srgbClr val="000000"/>
                </a:solidFill>
                <a:latin typeface="Consolas" panose="020B0609020204030204" pitchFamily="49" charset="0"/>
              </a:rPr>
              <a:t>) {</a:t>
            </a:r>
          </a:p>
          <a:p>
            <a:r>
              <a:rPr lang="en-IN" sz="1400" b="1" dirty="0" err="1">
                <a:solidFill>
                  <a:srgbClr val="7F0055"/>
                </a:solidFill>
                <a:latin typeface="Consolas" panose="020B0609020204030204" pitchFamily="49" charset="0"/>
              </a:rPr>
              <a:t>this</a:t>
            </a:r>
            <a:r>
              <a:rPr lang="en-IN" sz="1400" b="1" dirty="0" err="1">
                <a:solidFill>
                  <a:srgbClr val="000000"/>
                </a:solidFill>
                <a:latin typeface="Consolas" panose="020B0609020204030204" pitchFamily="49" charset="0"/>
              </a:rPr>
              <a:t>.</a:t>
            </a:r>
            <a:r>
              <a:rPr lang="en-IN" sz="1400" b="1" dirty="0" err="1">
                <a:solidFill>
                  <a:srgbClr val="0000C0"/>
                </a:solidFill>
                <a:latin typeface="Consolas" panose="020B0609020204030204" pitchFamily="49" charset="0"/>
              </a:rPr>
              <a:t>todoService</a:t>
            </a:r>
            <a:r>
              <a:rPr lang="en-IN" sz="1400" b="1" dirty="0">
                <a:solidFill>
                  <a:srgbClr val="000000"/>
                </a:solidFill>
                <a:latin typeface="Consolas" panose="020B0609020204030204" pitchFamily="49" charset="0"/>
              </a:rPr>
              <a:t> = </a:t>
            </a:r>
            <a:r>
              <a:rPr lang="en-IN" sz="1400" b="1" dirty="0" err="1">
                <a:solidFill>
                  <a:srgbClr val="6A3E3E"/>
                </a:solidFill>
                <a:latin typeface="Consolas" panose="020B0609020204030204" pitchFamily="49" charset="0"/>
              </a:rPr>
              <a:t>todoService</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List&lt;String&gt; </a:t>
            </a:r>
            <a:r>
              <a:rPr lang="en-IN" sz="1400" b="1" dirty="0" err="1">
                <a:solidFill>
                  <a:srgbClr val="000000"/>
                </a:solidFill>
                <a:latin typeface="Consolas" panose="020B0609020204030204" pitchFamily="49" charset="0"/>
              </a:rPr>
              <a:t>retrieveTodosRelatedToSpring</a:t>
            </a:r>
            <a:r>
              <a:rPr lang="en-IN" sz="1400" b="1" dirty="0">
                <a:solidFill>
                  <a:srgbClr val="000000"/>
                </a:solidFill>
                <a:latin typeface="Consolas" panose="020B0609020204030204" pitchFamily="49" charset="0"/>
              </a:rPr>
              <a:t>(String </a:t>
            </a:r>
            <a:r>
              <a:rPr lang="en-IN" sz="1400" b="1" dirty="0">
                <a:solidFill>
                  <a:srgbClr val="6A3E3E"/>
                </a:solidFill>
                <a:latin typeface="Consolas" panose="020B0609020204030204" pitchFamily="49" charset="0"/>
              </a:rPr>
              <a:t>user</a:t>
            </a:r>
            <a:r>
              <a:rPr lang="en-IN" sz="1400" b="1" dirty="0">
                <a:solidFill>
                  <a:srgbClr val="000000"/>
                </a:solidFill>
                <a:latin typeface="Consolas" panose="020B0609020204030204" pitchFamily="49" charset="0"/>
              </a:rPr>
              <a:t>) {</a:t>
            </a:r>
          </a:p>
          <a:p>
            <a:r>
              <a:rPr lang="en-IN" sz="1400" dirty="0">
                <a:solidFill>
                  <a:srgbClr val="000000"/>
                </a:solidFill>
                <a:latin typeface="Consolas" panose="020B0609020204030204" pitchFamily="49" charset="0"/>
              </a:rPr>
              <a:t>List&lt;String&gt; </a:t>
            </a:r>
            <a:r>
              <a:rPr lang="en-IN" sz="1400" dirty="0" err="1">
                <a:solidFill>
                  <a:srgbClr val="6A3E3E"/>
                </a:solidFill>
                <a:latin typeface="Consolas" panose="020B0609020204030204" pitchFamily="49" charset="0"/>
              </a:rPr>
              <a:t>filteredTodos</a:t>
            </a:r>
            <a:r>
              <a:rPr lang="en-IN" sz="1400" dirty="0">
                <a:solidFill>
                  <a:srgbClr val="000000"/>
                </a:solidFill>
                <a:latin typeface="Consolas" panose="020B0609020204030204" pitchFamily="49" charset="0"/>
              </a:rPr>
              <a:t> = </a:t>
            </a:r>
            <a:r>
              <a:rPr lang="en-IN" sz="1400" b="1" dirty="0">
                <a:solidFill>
                  <a:srgbClr val="7F0055"/>
                </a:solidFill>
                <a:latin typeface="Consolas" panose="020B0609020204030204" pitchFamily="49" charset="0"/>
              </a:rPr>
              <a:t>new</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ArrayList</a:t>
            </a:r>
            <a:r>
              <a:rPr lang="en-IN" sz="1400" b="1" dirty="0">
                <a:solidFill>
                  <a:srgbClr val="000000"/>
                </a:solidFill>
                <a:latin typeface="Consolas" panose="020B0609020204030204" pitchFamily="49" charset="0"/>
              </a:rPr>
              <a:t>&lt;String&gt;();</a:t>
            </a:r>
          </a:p>
          <a:p>
            <a:r>
              <a:rPr lang="en-IN" sz="1400" dirty="0">
                <a:solidFill>
                  <a:srgbClr val="000000"/>
                </a:solidFill>
                <a:latin typeface="Consolas" panose="020B0609020204030204" pitchFamily="49" charset="0"/>
              </a:rPr>
              <a:t>List&lt;String&gt; </a:t>
            </a:r>
            <a:r>
              <a:rPr lang="en-IN" sz="1400" dirty="0" err="1">
                <a:solidFill>
                  <a:srgbClr val="6A3E3E"/>
                </a:solidFill>
                <a:latin typeface="Consolas" panose="020B0609020204030204" pitchFamily="49" charset="0"/>
              </a:rPr>
              <a:t>allTodos</a:t>
            </a:r>
            <a:r>
              <a:rPr lang="en-IN" sz="1400" dirty="0">
                <a:solidFill>
                  <a:srgbClr val="000000"/>
                </a:solidFill>
                <a:latin typeface="Consolas" panose="020B0609020204030204" pitchFamily="49" charset="0"/>
              </a:rPr>
              <a:t> = </a:t>
            </a:r>
            <a:r>
              <a:rPr lang="en-IN" sz="1400" dirty="0" err="1">
                <a:solidFill>
                  <a:srgbClr val="0000C0"/>
                </a:solidFill>
                <a:latin typeface="Consolas" panose="020B0609020204030204" pitchFamily="49" charset="0"/>
              </a:rPr>
              <a:t>todoService</a:t>
            </a:r>
            <a:r>
              <a:rPr lang="en-IN" sz="1400" dirty="0" err="1">
                <a:solidFill>
                  <a:srgbClr val="000000"/>
                </a:solidFill>
                <a:latin typeface="Consolas" panose="020B0609020204030204" pitchFamily="49" charset="0"/>
              </a:rPr>
              <a:t>.retrieveTodos</a:t>
            </a:r>
            <a:r>
              <a:rPr lang="en-IN" sz="1400" dirty="0">
                <a:solidFill>
                  <a:srgbClr val="000000"/>
                </a:solidFill>
                <a:latin typeface="Consolas" panose="020B0609020204030204" pitchFamily="49" charset="0"/>
              </a:rPr>
              <a:t>(</a:t>
            </a:r>
            <a:r>
              <a:rPr lang="en-IN" sz="1400" dirty="0">
                <a:solidFill>
                  <a:srgbClr val="6A3E3E"/>
                </a:solidFill>
                <a:latin typeface="Consolas" panose="020B0609020204030204" pitchFamily="49" charset="0"/>
              </a:rPr>
              <a:t>user</a:t>
            </a:r>
            <a:r>
              <a:rPr lang="en-IN" sz="1400"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for</a:t>
            </a:r>
            <a:r>
              <a:rPr lang="en-IN" sz="1400" b="1" dirty="0">
                <a:solidFill>
                  <a:srgbClr val="000000"/>
                </a:solidFill>
                <a:latin typeface="Consolas" panose="020B0609020204030204" pitchFamily="49" charset="0"/>
              </a:rPr>
              <a:t> (String </a:t>
            </a:r>
            <a:r>
              <a:rPr lang="en-IN" sz="1400" b="1" dirty="0" err="1">
                <a:solidFill>
                  <a:srgbClr val="6A3E3E"/>
                </a:solidFill>
                <a:highlight>
                  <a:srgbClr val="F0D8A8"/>
                </a:highlight>
                <a:latin typeface="Consolas" panose="020B0609020204030204" pitchFamily="49" charset="0"/>
              </a:rPr>
              <a:t>todo</a:t>
            </a:r>
            <a:r>
              <a:rPr lang="en-IN" sz="1400" b="1" dirty="0">
                <a:solidFill>
                  <a:srgbClr val="000000"/>
                </a:solidFill>
                <a:highlight>
                  <a:srgbClr val="F0D8A8"/>
                </a:highlight>
                <a:latin typeface="Consolas" panose="020B0609020204030204" pitchFamily="49" charset="0"/>
              </a:rPr>
              <a:t> : </a:t>
            </a:r>
            <a:r>
              <a:rPr lang="en-IN" sz="1400" b="1" dirty="0" err="1">
                <a:solidFill>
                  <a:srgbClr val="6A3E3E"/>
                </a:solidFill>
                <a:highlight>
                  <a:srgbClr val="F0D8A8"/>
                </a:highlight>
                <a:latin typeface="Consolas" panose="020B0609020204030204" pitchFamily="49" charset="0"/>
              </a:rPr>
              <a:t>allTodos</a:t>
            </a:r>
            <a:r>
              <a:rPr lang="en-IN" sz="1400" b="1" dirty="0">
                <a:solidFill>
                  <a:srgbClr val="000000"/>
                </a:solidFill>
                <a:highlight>
                  <a:srgbClr val="F0D8A8"/>
                </a:highlight>
                <a:latin typeface="Consolas" panose="020B0609020204030204" pitchFamily="49" charset="0"/>
              </a:rPr>
              <a:t>) {</a:t>
            </a:r>
          </a:p>
          <a:p>
            <a:r>
              <a:rPr lang="en-IN" sz="1400" b="1" dirty="0">
                <a:solidFill>
                  <a:srgbClr val="7F0055"/>
                </a:solidFill>
                <a:latin typeface="Consolas" panose="020B0609020204030204" pitchFamily="49" charset="0"/>
              </a:rPr>
              <a:t>if</a:t>
            </a:r>
            <a:r>
              <a:rPr lang="en-IN" sz="1400" b="1" dirty="0">
                <a:solidFill>
                  <a:srgbClr val="000000"/>
                </a:solidFill>
                <a:latin typeface="Consolas" panose="020B0609020204030204" pitchFamily="49" charset="0"/>
              </a:rPr>
              <a:t> (</a:t>
            </a:r>
            <a:r>
              <a:rPr lang="en-IN" sz="1400" b="1" dirty="0" err="1">
                <a:solidFill>
                  <a:srgbClr val="6A3E3E"/>
                </a:solidFill>
                <a:highlight>
                  <a:srgbClr val="D4D4D4"/>
                </a:highlight>
                <a:latin typeface="Consolas" panose="020B0609020204030204" pitchFamily="49" charset="0"/>
              </a:rPr>
              <a:t>todo</a:t>
            </a:r>
            <a:r>
              <a:rPr lang="en-IN" sz="1400" b="1" dirty="0" err="1">
                <a:solidFill>
                  <a:srgbClr val="000000"/>
                </a:solidFill>
                <a:highlight>
                  <a:srgbClr val="D4D4D4"/>
                </a:highlight>
                <a:latin typeface="Consolas" panose="020B0609020204030204" pitchFamily="49" charset="0"/>
              </a:rPr>
              <a:t>.contains</a:t>
            </a:r>
            <a:r>
              <a:rPr lang="en-IN" sz="1400" b="1" dirty="0">
                <a:solidFill>
                  <a:srgbClr val="000000"/>
                </a:solidFill>
                <a:highlight>
                  <a:srgbClr val="D4D4D4"/>
                </a:highlight>
                <a:latin typeface="Consolas" panose="020B0609020204030204" pitchFamily="49" charset="0"/>
              </a:rPr>
              <a:t>(</a:t>
            </a:r>
            <a:r>
              <a:rPr lang="en-IN" sz="1400" b="1" dirty="0">
                <a:solidFill>
                  <a:srgbClr val="2A00FF"/>
                </a:solidFill>
                <a:highlight>
                  <a:srgbClr val="D4D4D4"/>
                </a:highlight>
                <a:latin typeface="Consolas" panose="020B0609020204030204" pitchFamily="49" charset="0"/>
              </a:rPr>
              <a:t>"</a:t>
            </a:r>
            <a:r>
              <a:rPr lang="en-IN" sz="1400" b="1" dirty="0" err="1">
                <a:solidFill>
                  <a:srgbClr val="2A00FF"/>
                </a:solidFill>
                <a:highlight>
                  <a:srgbClr val="D4D4D4"/>
                </a:highlight>
                <a:latin typeface="Consolas" panose="020B0609020204030204" pitchFamily="49" charset="0"/>
              </a:rPr>
              <a:t>Abc</a:t>
            </a:r>
            <a:r>
              <a:rPr lang="en-IN" sz="1400" b="1" dirty="0">
                <a:solidFill>
                  <a:srgbClr val="2A00FF"/>
                </a:solidFill>
                <a:highlight>
                  <a:srgbClr val="D4D4D4"/>
                </a:highlight>
                <a:latin typeface="Consolas" panose="020B0609020204030204" pitchFamily="49" charset="0"/>
              </a:rPr>
              <a:t>"</a:t>
            </a:r>
            <a:r>
              <a:rPr lang="en-IN" sz="1400" b="1" dirty="0">
                <a:solidFill>
                  <a:srgbClr val="000000"/>
                </a:solidFill>
                <a:highlight>
                  <a:srgbClr val="D4D4D4"/>
                </a:highlight>
                <a:latin typeface="Consolas" panose="020B0609020204030204" pitchFamily="49" charset="0"/>
              </a:rPr>
              <a:t>)) {</a:t>
            </a:r>
          </a:p>
          <a:p>
            <a:r>
              <a:rPr lang="en-IN" sz="1400" dirty="0" err="1">
                <a:solidFill>
                  <a:srgbClr val="6A3E3E"/>
                </a:solidFill>
                <a:latin typeface="Consolas" panose="020B0609020204030204" pitchFamily="49" charset="0"/>
              </a:rPr>
              <a:t>filteredTodos</a:t>
            </a:r>
            <a:r>
              <a:rPr lang="en-IN" sz="1400" dirty="0" err="1">
                <a:solidFill>
                  <a:srgbClr val="000000"/>
                </a:solidFill>
                <a:latin typeface="Consolas" panose="020B0609020204030204" pitchFamily="49" charset="0"/>
              </a:rPr>
              <a:t>.add</a:t>
            </a:r>
            <a:r>
              <a:rPr lang="en-IN" sz="1400" dirty="0">
                <a:solidFill>
                  <a:srgbClr val="000000"/>
                </a:solidFill>
                <a:latin typeface="Consolas" panose="020B0609020204030204" pitchFamily="49" charset="0"/>
              </a:rPr>
              <a:t>(</a:t>
            </a:r>
            <a:r>
              <a:rPr lang="en-IN" sz="1400" dirty="0" err="1">
                <a:solidFill>
                  <a:srgbClr val="6A3E3E"/>
                </a:solidFill>
                <a:highlight>
                  <a:srgbClr val="D4D4D4"/>
                </a:highlight>
                <a:latin typeface="Consolas" panose="020B0609020204030204" pitchFamily="49" charset="0"/>
              </a:rPr>
              <a:t>todo</a:t>
            </a:r>
            <a:r>
              <a:rPr lang="en-IN" sz="1400" dirty="0">
                <a:solidFill>
                  <a:srgbClr val="000000"/>
                </a:solidFill>
                <a:highlight>
                  <a:srgbClr val="D4D4D4"/>
                </a:highlight>
                <a:latin typeface="Consolas" panose="020B0609020204030204" pitchFamily="49" charset="0"/>
              </a:rPr>
              <a:t>);</a:t>
            </a:r>
          </a:p>
          <a:p>
            <a:r>
              <a:rPr lang="en-IN" sz="1400"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err="1">
                <a:solidFill>
                  <a:srgbClr val="6A3E3E"/>
                </a:solidFill>
                <a:latin typeface="Consolas" panose="020B0609020204030204" pitchFamily="49" charset="0"/>
              </a:rPr>
              <a:t>filteredTodos</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solidFill>
                <a:srgbClr val="000000"/>
              </a:solidFill>
              <a:latin typeface="Consolas" panose="020B0609020204030204" pitchFamily="49" charset="0"/>
            </a:endParaRPr>
          </a:p>
          <a:p>
            <a:r>
              <a:rPr lang="en-IN" sz="1400" dirty="0">
                <a:solidFill>
                  <a:srgbClr val="000000"/>
                </a:solidFill>
                <a:latin typeface="Consolas" panose="020B0609020204030204" pitchFamily="49" charset="0"/>
              </a:rPr>
              <a:t>The above class is known as main </a:t>
            </a:r>
            <a:r>
              <a:rPr lang="en-IN" sz="1400" b="1" dirty="0">
                <a:solidFill>
                  <a:srgbClr val="000000"/>
                </a:solidFill>
                <a:latin typeface="Consolas" panose="020B0609020204030204" pitchFamily="49" charset="0"/>
              </a:rPr>
              <a:t>SUT i.e. System Under Test whose dependency is </a:t>
            </a:r>
            <a:r>
              <a:rPr lang="en-IN" sz="1400" b="1" dirty="0" err="1">
                <a:solidFill>
                  <a:srgbClr val="000000"/>
                </a:solidFill>
                <a:latin typeface="Consolas" panose="020B0609020204030204" pitchFamily="49" charset="0"/>
              </a:rPr>
              <a:t>todoService.To</a:t>
            </a:r>
            <a:r>
              <a:rPr lang="en-IN" sz="1400" b="1" dirty="0">
                <a:solidFill>
                  <a:srgbClr val="000000"/>
                </a:solidFill>
                <a:latin typeface="Consolas" panose="020B0609020204030204" pitchFamily="49" charset="0"/>
              </a:rPr>
              <a:t> run </a:t>
            </a:r>
            <a:r>
              <a:rPr lang="en-IN" sz="1400" b="1" dirty="0" err="1">
                <a:solidFill>
                  <a:srgbClr val="000000"/>
                </a:solidFill>
                <a:latin typeface="Consolas" panose="020B0609020204030204" pitchFamily="49" charset="0"/>
              </a:rPr>
              <a:t>BusinessImplClass</a:t>
            </a:r>
            <a:r>
              <a:rPr lang="en-IN" sz="1400" b="1" dirty="0">
                <a:solidFill>
                  <a:srgbClr val="000000"/>
                </a:solidFill>
                <a:latin typeface="Consolas" panose="020B0609020204030204" pitchFamily="49" charset="0"/>
              </a:rPr>
              <a:t> it has to depend on </a:t>
            </a:r>
            <a:r>
              <a:rPr lang="en-IN" sz="1400" b="1" dirty="0" err="1">
                <a:solidFill>
                  <a:srgbClr val="000000"/>
                </a:solidFill>
                <a:latin typeface="Consolas" panose="020B0609020204030204" pitchFamily="49" charset="0"/>
              </a:rPr>
              <a:t>todoService</a:t>
            </a:r>
            <a:r>
              <a:rPr lang="en-IN" sz="1400" b="1"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097136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Stubbing variations with Mockito Cont..</a:t>
            </a:r>
          </a:p>
        </p:txBody>
      </p:sp>
      <p:sp>
        <p:nvSpPr>
          <p:cNvPr id="7" name="Rectangle 6">
            <a:extLst>
              <a:ext uri="{FF2B5EF4-FFF2-40B4-BE49-F238E27FC236}">
                <a16:creationId xmlns:a16="http://schemas.microsoft.com/office/drawing/2014/main" id="{B048DF9A-9B1D-4557-A694-78A444750757}"/>
              </a:ext>
            </a:extLst>
          </p:cNvPr>
          <p:cNvSpPr/>
          <p:nvPr/>
        </p:nvSpPr>
        <p:spPr>
          <a:xfrm>
            <a:off x="198620" y="990600"/>
            <a:ext cx="8716780" cy="5539978"/>
          </a:xfrm>
          <a:prstGeom prst="rect">
            <a:avLst/>
          </a:prstGeom>
        </p:spPr>
        <p:txBody>
          <a:bodyPr wrap="square">
            <a:spAutoFit/>
          </a:bodyPr>
          <a:lstStyle/>
          <a:p>
            <a:r>
              <a:rPr lang="en-IN" sz="1400" dirty="0">
                <a:solidFill>
                  <a:srgbClr val="000000"/>
                </a:solidFill>
                <a:latin typeface="Calibri" panose="020F0502020204030204" pitchFamily="34" charset="0"/>
                <a:cs typeface="Calibri" panose="020F0502020204030204" pitchFamily="34" charset="0"/>
              </a:rPr>
              <a:t>BusinessImplStubTest.java which is test class to return three values.</a:t>
            </a:r>
          </a:p>
          <a:p>
            <a:endParaRPr lang="en-IN" sz="1400" dirty="0">
              <a:solidFill>
                <a:srgbClr val="7F0055"/>
              </a:solidFill>
              <a:latin typeface="Calibri" panose="020F0502020204030204" pitchFamily="34" charset="0"/>
              <a:cs typeface="Calibri" panose="020F0502020204030204" pitchFamily="34" charset="0"/>
            </a:endParaRPr>
          </a:p>
          <a:p>
            <a:r>
              <a:rPr lang="en-IN" sz="1400" b="1" dirty="0">
                <a:solidFill>
                  <a:srgbClr val="7F0055"/>
                </a:solidFill>
                <a:latin typeface="Consolas" panose="020B0609020204030204" pitchFamily="49" charset="0"/>
              </a:rPr>
              <a:t>package</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com.test.business</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static</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org.junit.Assert.</a:t>
            </a:r>
            <a:r>
              <a:rPr lang="en-IN" sz="1400" b="1" i="1" dirty="0" err="1">
                <a:solidFill>
                  <a:srgbClr val="000000"/>
                </a:solidFill>
                <a:latin typeface="Consolas" panose="020B0609020204030204" pitchFamily="49" charset="0"/>
              </a:rPr>
              <a:t>assertEquals</a:t>
            </a:r>
            <a:r>
              <a:rPr lang="en-IN" sz="1400" b="1" i="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java.util.List</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org.junit.Test</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com.test.data.api.ServiceToDo</a:t>
            </a:r>
            <a:r>
              <a:rPr lang="en-IN" sz="1400" b="1"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class</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BusinessImplStubTest</a:t>
            </a:r>
            <a:r>
              <a:rPr lang="en-IN" sz="1400" b="1" dirty="0">
                <a:solidFill>
                  <a:srgbClr val="000000"/>
                </a:solidFill>
                <a:latin typeface="Consolas" panose="020B0609020204030204" pitchFamily="49" charset="0"/>
              </a:rPr>
              <a:t> {</a:t>
            </a:r>
          </a:p>
          <a:p>
            <a:r>
              <a:rPr lang="en-IN" sz="1400" dirty="0">
                <a:solidFill>
                  <a:srgbClr val="646464"/>
                </a:solidFill>
                <a:latin typeface="Consolas" panose="020B0609020204030204" pitchFamily="49" charset="0"/>
              </a:rPr>
              <a:t>@Test</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usingAStub</a:t>
            </a:r>
            <a:r>
              <a:rPr lang="en-IN" sz="1400" b="1" dirty="0">
                <a:solidFill>
                  <a:srgbClr val="000000"/>
                </a:solidFill>
                <a:latin typeface="Consolas" panose="020B0609020204030204" pitchFamily="49" charset="0"/>
              </a:rPr>
              <a:t>() {</a:t>
            </a:r>
          </a:p>
          <a:p>
            <a:r>
              <a:rPr lang="en-IN" sz="1400" dirty="0" err="1">
                <a:solidFill>
                  <a:srgbClr val="000000"/>
                </a:solidFill>
                <a:latin typeface="Consolas" panose="020B0609020204030204" pitchFamily="49" charset="0"/>
              </a:rPr>
              <a:t>ServiceToDo</a:t>
            </a:r>
            <a:r>
              <a:rPr lang="en-IN" sz="1400" dirty="0">
                <a:solidFill>
                  <a:srgbClr val="000000"/>
                </a:solidFill>
                <a:latin typeface="Consolas" panose="020B0609020204030204" pitchFamily="49" charset="0"/>
              </a:rPr>
              <a:t> </a:t>
            </a:r>
            <a:r>
              <a:rPr lang="en-IN" sz="1400" dirty="0" err="1">
                <a:solidFill>
                  <a:srgbClr val="6A3E3E"/>
                </a:solidFill>
                <a:latin typeface="Consolas" panose="020B0609020204030204" pitchFamily="49" charset="0"/>
              </a:rPr>
              <a:t>todoService</a:t>
            </a:r>
            <a:r>
              <a:rPr lang="en-IN" sz="1400" dirty="0">
                <a:solidFill>
                  <a:srgbClr val="000000"/>
                </a:solidFill>
                <a:latin typeface="Consolas" panose="020B0609020204030204" pitchFamily="49" charset="0"/>
              </a:rPr>
              <a:t> = </a:t>
            </a:r>
            <a:r>
              <a:rPr lang="en-IN" sz="1400" b="1" dirty="0">
                <a:solidFill>
                  <a:srgbClr val="7F0055"/>
                </a:solidFill>
                <a:latin typeface="Consolas" panose="020B0609020204030204" pitchFamily="49" charset="0"/>
              </a:rPr>
              <a:t>new</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ServiceToDo</a:t>
            </a:r>
            <a:r>
              <a:rPr lang="en-IN" sz="1400" b="1" dirty="0">
                <a:solidFill>
                  <a:srgbClr val="000000"/>
                </a:solidFill>
                <a:latin typeface="Consolas" panose="020B0609020204030204" pitchFamily="49" charset="0"/>
              </a:rPr>
              <a:t>() {</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List&lt;String&gt; </a:t>
            </a:r>
            <a:r>
              <a:rPr lang="en-IN" sz="1400" b="1" dirty="0" err="1">
                <a:solidFill>
                  <a:srgbClr val="000000"/>
                </a:solidFill>
                <a:latin typeface="Consolas" panose="020B0609020204030204" pitchFamily="49" charset="0"/>
              </a:rPr>
              <a:t>retrieveTodos</a:t>
            </a:r>
            <a:r>
              <a:rPr lang="en-IN" sz="1400" b="1" dirty="0">
                <a:solidFill>
                  <a:srgbClr val="000000"/>
                </a:solidFill>
                <a:latin typeface="Consolas" panose="020B0609020204030204" pitchFamily="49" charset="0"/>
              </a:rPr>
              <a:t>(String </a:t>
            </a:r>
            <a:r>
              <a:rPr lang="en-IN" sz="1400" b="1" dirty="0">
                <a:solidFill>
                  <a:srgbClr val="6A3E3E"/>
                </a:solidFill>
                <a:latin typeface="Consolas" panose="020B0609020204030204" pitchFamily="49" charset="0"/>
              </a:rPr>
              <a:t>user</a:t>
            </a:r>
            <a:r>
              <a:rPr lang="en-IN" sz="1400" b="1" dirty="0">
                <a:solidFill>
                  <a:srgbClr val="000000"/>
                </a:solidFill>
                <a:latin typeface="Consolas" panose="020B0609020204030204" pitchFamily="49" charset="0"/>
              </a:rPr>
              <a:t>) {</a:t>
            </a:r>
          </a:p>
          <a:p>
            <a:r>
              <a:rPr lang="en-IN" sz="1400" dirty="0">
                <a:solidFill>
                  <a:srgbClr val="3F7F5F"/>
                </a:solidFill>
                <a:latin typeface="Consolas" panose="020B0609020204030204" pitchFamily="49" charset="0"/>
              </a:rPr>
              <a:t>// </a:t>
            </a:r>
            <a:r>
              <a:rPr lang="en-IN" sz="1400" b="1" dirty="0">
                <a:solidFill>
                  <a:srgbClr val="7F9FBF"/>
                </a:solidFill>
                <a:latin typeface="Consolas" panose="020B0609020204030204" pitchFamily="49" charset="0"/>
              </a:rPr>
              <a:t>TODO</a:t>
            </a:r>
            <a:r>
              <a:rPr lang="en-IN" sz="1400" b="1" dirty="0">
                <a:solidFill>
                  <a:srgbClr val="3F7F5F"/>
                </a:solidFill>
                <a:latin typeface="Consolas" panose="020B0609020204030204" pitchFamily="49" charset="0"/>
              </a:rPr>
              <a:t> Auto-generated method stub</a:t>
            </a:r>
          </a:p>
          <a:p>
            <a:r>
              <a:rPr lang="en-IN" sz="1400" b="1" dirty="0">
                <a:solidFill>
                  <a:srgbClr val="7F0055"/>
                </a:solidFill>
                <a:latin typeface="Consolas" panose="020B0609020204030204" pitchFamily="49" charset="0"/>
              </a:rPr>
              <a:t>return</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null</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r>
              <a:rPr lang="en-IN" sz="1400" dirty="0" err="1">
                <a:solidFill>
                  <a:srgbClr val="000000"/>
                </a:solidFill>
                <a:latin typeface="Consolas" panose="020B0609020204030204" pitchFamily="49" charset="0"/>
              </a:rPr>
              <a:t>BusinessImplClass</a:t>
            </a:r>
            <a:r>
              <a:rPr lang="en-IN" sz="1400" dirty="0">
                <a:solidFill>
                  <a:srgbClr val="000000"/>
                </a:solidFill>
                <a:latin typeface="Consolas" panose="020B0609020204030204" pitchFamily="49" charset="0"/>
              </a:rPr>
              <a:t> </a:t>
            </a:r>
            <a:r>
              <a:rPr lang="en-IN" sz="1400" dirty="0" err="1">
                <a:solidFill>
                  <a:srgbClr val="6A3E3E"/>
                </a:solidFill>
                <a:latin typeface="Consolas" panose="020B0609020204030204" pitchFamily="49" charset="0"/>
              </a:rPr>
              <a:t>todoBusinessImpl</a:t>
            </a:r>
            <a:r>
              <a:rPr lang="en-IN" sz="1400" dirty="0">
                <a:solidFill>
                  <a:srgbClr val="000000"/>
                </a:solidFill>
                <a:latin typeface="Consolas" panose="020B0609020204030204" pitchFamily="49" charset="0"/>
              </a:rPr>
              <a:t> = </a:t>
            </a:r>
            <a:r>
              <a:rPr lang="en-IN" sz="1400" b="1" dirty="0">
                <a:solidFill>
                  <a:srgbClr val="7F0055"/>
                </a:solidFill>
                <a:latin typeface="Consolas" panose="020B0609020204030204" pitchFamily="49" charset="0"/>
              </a:rPr>
              <a:t>new</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BusinessImplClass</a:t>
            </a:r>
            <a:r>
              <a:rPr lang="en-IN" sz="1400" b="1" dirty="0">
                <a:solidFill>
                  <a:srgbClr val="000000"/>
                </a:solidFill>
                <a:latin typeface="Consolas" panose="020B0609020204030204" pitchFamily="49" charset="0"/>
              </a:rPr>
              <a:t>(</a:t>
            </a:r>
            <a:r>
              <a:rPr lang="en-IN" sz="1400" b="1" dirty="0" err="1">
                <a:solidFill>
                  <a:srgbClr val="6A3E3E"/>
                </a:solidFill>
                <a:latin typeface="Consolas" panose="020B0609020204030204" pitchFamily="49" charset="0"/>
              </a:rPr>
              <a:t>todoService</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List&lt;String&gt; </a:t>
            </a:r>
            <a:r>
              <a:rPr lang="en-IN" sz="1400" dirty="0" err="1">
                <a:solidFill>
                  <a:srgbClr val="6A3E3E"/>
                </a:solidFill>
                <a:latin typeface="Consolas" panose="020B0609020204030204" pitchFamily="49" charset="0"/>
              </a:rPr>
              <a:t>todos</a:t>
            </a:r>
            <a:r>
              <a:rPr lang="en-IN" sz="1400" dirty="0">
                <a:solidFill>
                  <a:srgbClr val="000000"/>
                </a:solidFill>
                <a:latin typeface="Consolas" panose="020B0609020204030204" pitchFamily="49" charset="0"/>
              </a:rPr>
              <a:t> = </a:t>
            </a:r>
            <a:r>
              <a:rPr lang="en-IN" sz="1400" dirty="0" err="1">
                <a:solidFill>
                  <a:srgbClr val="6A3E3E"/>
                </a:solidFill>
                <a:latin typeface="Consolas" panose="020B0609020204030204" pitchFamily="49" charset="0"/>
              </a:rPr>
              <a:t>todoBusinessImpl</a:t>
            </a:r>
            <a:endParaRPr lang="en-IN" sz="1400" dirty="0">
              <a:solidFill>
                <a:srgbClr val="6A3E3E"/>
              </a:solidFill>
              <a:latin typeface="Consolas" panose="020B0609020204030204" pitchFamily="49" charset="0"/>
            </a:endParaRPr>
          </a:p>
          <a:p>
            <a:r>
              <a:rPr lang="en-IN" sz="1400" dirty="0">
                <a:solidFill>
                  <a:srgbClr val="000000"/>
                </a:solidFill>
                <a:latin typeface="Consolas" panose="020B0609020204030204" pitchFamily="49" charset="0"/>
              </a:rPr>
              <a:t>.</a:t>
            </a:r>
            <a:r>
              <a:rPr lang="en-IN" sz="1400" dirty="0" err="1">
                <a:solidFill>
                  <a:srgbClr val="000000"/>
                </a:solidFill>
                <a:latin typeface="Consolas" panose="020B0609020204030204" pitchFamily="49" charset="0"/>
              </a:rPr>
              <a:t>retrieveTodosRelatedToSpring</a:t>
            </a:r>
            <a:r>
              <a:rPr lang="en-IN" sz="1400" dirty="0">
                <a:solidFill>
                  <a:srgbClr val="000000"/>
                </a:solidFill>
                <a:latin typeface="Consolas" panose="020B0609020204030204" pitchFamily="49" charset="0"/>
              </a:rPr>
              <a:t>(</a:t>
            </a:r>
            <a:r>
              <a:rPr lang="en-IN" sz="1400" dirty="0">
                <a:solidFill>
                  <a:srgbClr val="2A00FF"/>
                </a:solidFill>
                <a:latin typeface="Consolas" panose="020B0609020204030204" pitchFamily="49" charset="0"/>
              </a:rPr>
              <a:t>"</a:t>
            </a:r>
            <a:r>
              <a:rPr lang="en-IN" sz="1400" dirty="0" err="1">
                <a:solidFill>
                  <a:srgbClr val="2A00FF"/>
                </a:solidFill>
                <a:latin typeface="Consolas" panose="020B0609020204030204" pitchFamily="49" charset="0"/>
              </a:rPr>
              <a:t>Abc</a:t>
            </a:r>
            <a:r>
              <a:rPr lang="en-IN" sz="1400" dirty="0">
                <a:solidFill>
                  <a:srgbClr val="2A00FF"/>
                </a:solidFill>
                <a:latin typeface="Consolas" panose="020B0609020204030204" pitchFamily="49" charset="0"/>
              </a:rPr>
              <a:t>"</a:t>
            </a:r>
            <a:r>
              <a:rPr lang="en-IN" sz="1400" dirty="0">
                <a:solidFill>
                  <a:srgbClr val="000000"/>
                </a:solidFill>
                <a:latin typeface="Consolas" panose="020B0609020204030204" pitchFamily="49" charset="0"/>
              </a:rPr>
              <a:t>);</a:t>
            </a:r>
          </a:p>
          <a:p>
            <a:r>
              <a:rPr lang="en-IN" sz="1400" i="1" dirty="0" err="1">
                <a:solidFill>
                  <a:srgbClr val="000000"/>
                </a:solidFill>
                <a:latin typeface="Consolas" panose="020B0609020204030204" pitchFamily="49" charset="0"/>
              </a:rPr>
              <a:t>assertEquals</a:t>
            </a:r>
            <a:r>
              <a:rPr lang="en-IN" sz="1400" i="1" dirty="0">
                <a:solidFill>
                  <a:srgbClr val="000000"/>
                </a:solidFill>
                <a:latin typeface="Consolas" panose="020B0609020204030204" pitchFamily="49" charset="0"/>
              </a:rPr>
              <a:t>(2, </a:t>
            </a:r>
            <a:r>
              <a:rPr lang="en-IN" sz="1400" i="1" dirty="0" err="1">
                <a:solidFill>
                  <a:srgbClr val="6A3E3E"/>
                </a:solidFill>
                <a:latin typeface="Consolas" panose="020B0609020204030204" pitchFamily="49" charset="0"/>
              </a:rPr>
              <a:t>todos</a:t>
            </a:r>
            <a:r>
              <a:rPr lang="en-IN" sz="1400" i="1" dirty="0" err="1">
                <a:solidFill>
                  <a:srgbClr val="000000"/>
                </a:solidFill>
                <a:latin typeface="Consolas" panose="020B0609020204030204" pitchFamily="49" charset="0"/>
              </a:rPr>
              <a:t>.size</a:t>
            </a:r>
            <a:r>
              <a:rPr lang="en-IN" sz="1400" i="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endParaRPr lang="en-IN" sz="1400" dirty="0">
              <a:solidFill>
                <a:srgbClr val="000000"/>
              </a:solidFill>
              <a:latin typeface="Consolas" panose="020B0609020204030204" pitchFamily="49" charset="0"/>
            </a:endParaRPr>
          </a:p>
          <a:p>
            <a:r>
              <a:rPr lang="en-IN" b="1" dirty="0">
                <a:solidFill>
                  <a:srgbClr val="000000"/>
                </a:solidFill>
                <a:latin typeface="Calibri" panose="020F0502020204030204" pitchFamily="34" charset="0"/>
                <a:cs typeface="Calibri" panose="020F0502020204030204" pitchFamily="34" charset="0"/>
              </a:rPr>
              <a:t>Stub is only used for Unit Testing</a:t>
            </a:r>
            <a:endParaRPr lang="en-IN"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118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Stubbing variations with Mockito Cont..</a:t>
            </a:r>
          </a:p>
        </p:txBody>
      </p:sp>
      <p:sp>
        <p:nvSpPr>
          <p:cNvPr id="7" name="Rectangle 6">
            <a:extLst>
              <a:ext uri="{FF2B5EF4-FFF2-40B4-BE49-F238E27FC236}">
                <a16:creationId xmlns:a16="http://schemas.microsoft.com/office/drawing/2014/main" id="{44BFDD11-0EFE-492D-9B23-4441F4F07119}"/>
              </a:ext>
            </a:extLst>
          </p:cNvPr>
          <p:cNvSpPr/>
          <p:nvPr/>
        </p:nvSpPr>
        <p:spPr>
          <a:xfrm>
            <a:off x="152400" y="990600"/>
            <a:ext cx="8763000" cy="5478423"/>
          </a:xfrm>
          <a:prstGeom prst="rect">
            <a:avLst/>
          </a:prstGeom>
        </p:spPr>
        <p:txBody>
          <a:bodyPr wrap="square">
            <a:spAutoFit/>
          </a:bodyPr>
          <a:lstStyle/>
          <a:p>
            <a:r>
              <a:rPr lang="en-IN" sz="1400" dirty="0">
                <a:solidFill>
                  <a:srgbClr val="000000"/>
                </a:solidFill>
                <a:latin typeface="Calibri" panose="020F0502020204030204" pitchFamily="34" charset="0"/>
                <a:cs typeface="Calibri" panose="020F0502020204030204" pitchFamily="34" charset="0"/>
              </a:rPr>
              <a:t>BusinessImplMockitoTest.java</a:t>
            </a:r>
            <a:endParaRPr lang="en-IN" sz="1400" dirty="0">
              <a:solidFill>
                <a:srgbClr val="7F0055"/>
              </a:solidFill>
              <a:latin typeface="Calibri" panose="020F0502020204030204" pitchFamily="34" charset="0"/>
              <a:cs typeface="Calibri" panose="020F0502020204030204" pitchFamily="34" charset="0"/>
            </a:endParaRPr>
          </a:p>
          <a:p>
            <a:endParaRPr lang="en-IN" sz="1400" b="1" dirty="0">
              <a:solidFill>
                <a:srgbClr val="7F0055"/>
              </a:solidFill>
              <a:latin typeface="Consolas" panose="020B0609020204030204" pitchFamily="49" charset="0"/>
            </a:endParaRPr>
          </a:p>
          <a:p>
            <a:r>
              <a:rPr lang="en-IN" sz="1400" b="1" dirty="0">
                <a:solidFill>
                  <a:srgbClr val="7F0055"/>
                </a:solidFill>
                <a:latin typeface="Consolas" panose="020B0609020204030204" pitchFamily="49" charset="0"/>
              </a:rPr>
              <a:t>package</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com.test.business</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static</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org.junit.Assert.</a:t>
            </a:r>
            <a:r>
              <a:rPr lang="en-IN" sz="1400" b="1" i="1" dirty="0" err="1">
                <a:solidFill>
                  <a:srgbClr val="000000"/>
                </a:solidFill>
                <a:latin typeface="Consolas" panose="020B0609020204030204" pitchFamily="49" charset="0"/>
              </a:rPr>
              <a:t>assertEquals</a:t>
            </a:r>
            <a:r>
              <a:rPr lang="en-IN" sz="1400" b="1" i="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static</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org.mockito.Mockito.</a:t>
            </a:r>
            <a:r>
              <a:rPr lang="en-IN" sz="1400" b="1" i="1" dirty="0" err="1">
                <a:solidFill>
                  <a:srgbClr val="000000"/>
                </a:solidFill>
                <a:latin typeface="Consolas" panose="020B0609020204030204" pitchFamily="49" charset="0"/>
              </a:rPr>
              <a:t>mock</a:t>
            </a:r>
            <a:r>
              <a:rPr lang="en-IN" sz="1400" b="1" i="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static</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org.mockito.Mockito.</a:t>
            </a:r>
            <a:r>
              <a:rPr lang="en-IN" sz="1400" b="1" i="1" dirty="0" err="1">
                <a:solidFill>
                  <a:srgbClr val="000000"/>
                </a:solidFill>
                <a:latin typeface="Consolas" panose="020B0609020204030204" pitchFamily="49" charset="0"/>
              </a:rPr>
              <a:t>when</a:t>
            </a:r>
            <a:r>
              <a:rPr lang="en-IN" sz="1400" b="1" i="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java.util.Arrays</a:t>
            </a:r>
            <a:r>
              <a:rPr lang="en-IN" sz="1400" b="1" dirty="0">
                <a:solidFill>
                  <a:srgbClr val="000000"/>
                </a:solidFill>
                <a:latin typeface="Consolas" panose="020B0609020204030204" pitchFamily="49" charset="0"/>
              </a:rPr>
              <a:t>;</a:t>
            </a: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java.util.List</a:t>
            </a:r>
            <a:r>
              <a:rPr lang="en-IN" sz="1400" b="1"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highlight>
                  <a:srgbClr val="D4D4D4"/>
                </a:highlight>
                <a:latin typeface="Consolas" panose="020B0609020204030204" pitchFamily="49" charset="0"/>
              </a:rPr>
              <a:t>org.junit.Test</a:t>
            </a:r>
            <a:r>
              <a:rPr lang="en-IN" sz="1400" b="1" dirty="0">
                <a:solidFill>
                  <a:srgbClr val="000000"/>
                </a:solidFill>
                <a:highlight>
                  <a:srgbClr val="D4D4D4"/>
                </a:highlight>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import</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com.test.data.api.ServiceToDo</a:t>
            </a:r>
            <a:r>
              <a:rPr lang="en-IN" sz="1400" b="1" dirty="0">
                <a:solidFill>
                  <a:srgbClr val="000000"/>
                </a:solidFill>
                <a:latin typeface="Consolas" panose="020B0609020204030204" pitchFamily="49" charset="0"/>
              </a:rPr>
              <a:t>;</a:t>
            </a:r>
          </a:p>
          <a:p>
            <a:endParaRPr lang="en-IN" sz="1400" dirty="0">
              <a:latin typeface="Consolas" panose="020B0609020204030204" pitchFamily="49" charset="0"/>
            </a:endParaRP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class</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BusinessImplMockitoTest</a:t>
            </a:r>
            <a:r>
              <a:rPr lang="en-IN" sz="1400" b="1" dirty="0">
                <a:solidFill>
                  <a:srgbClr val="000000"/>
                </a:solidFill>
                <a:latin typeface="Consolas" panose="020B0609020204030204" pitchFamily="49" charset="0"/>
              </a:rPr>
              <a:t> {</a:t>
            </a:r>
          </a:p>
          <a:p>
            <a:r>
              <a:rPr lang="en-IN" sz="1400" dirty="0">
                <a:solidFill>
                  <a:srgbClr val="646464"/>
                </a:solidFill>
                <a:latin typeface="Consolas" panose="020B0609020204030204" pitchFamily="49" charset="0"/>
              </a:rPr>
              <a:t>@</a:t>
            </a:r>
            <a:r>
              <a:rPr lang="en-IN" sz="1400" dirty="0">
                <a:solidFill>
                  <a:srgbClr val="646464"/>
                </a:solidFill>
                <a:highlight>
                  <a:srgbClr val="D4D4D4"/>
                </a:highlight>
                <a:latin typeface="Consolas" panose="020B0609020204030204" pitchFamily="49" charset="0"/>
              </a:rPr>
              <a:t>Test</a:t>
            </a:r>
          </a:p>
          <a:p>
            <a:r>
              <a:rPr lang="en-IN" sz="1400" b="1" dirty="0">
                <a:solidFill>
                  <a:srgbClr val="7F0055"/>
                </a:solidFill>
                <a:latin typeface="Consolas" panose="020B0609020204030204" pitchFamily="49" charset="0"/>
              </a:rPr>
              <a:t>public</a:t>
            </a:r>
            <a:r>
              <a:rPr lang="en-IN" sz="1400" b="1" dirty="0">
                <a:solidFill>
                  <a:srgbClr val="000000"/>
                </a:solidFill>
                <a:latin typeface="Consolas" panose="020B0609020204030204" pitchFamily="49" charset="0"/>
              </a:rPr>
              <a:t> </a:t>
            </a:r>
            <a:r>
              <a:rPr lang="en-IN" sz="1400" b="1" dirty="0">
                <a:solidFill>
                  <a:srgbClr val="7F0055"/>
                </a:solidFill>
                <a:latin typeface="Consolas" panose="020B0609020204030204" pitchFamily="49" charset="0"/>
              </a:rPr>
              <a:t>void</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usingMockito</a:t>
            </a:r>
            <a:r>
              <a:rPr lang="en-IN" sz="1400" b="1" dirty="0">
                <a:solidFill>
                  <a:srgbClr val="000000"/>
                </a:solidFill>
                <a:latin typeface="Consolas" panose="020B0609020204030204" pitchFamily="49" charset="0"/>
              </a:rPr>
              <a:t>() {</a:t>
            </a:r>
          </a:p>
          <a:p>
            <a:r>
              <a:rPr lang="en-IN" sz="1400" dirty="0" err="1">
                <a:solidFill>
                  <a:srgbClr val="000000"/>
                </a:solidFill>
                <a:latin typeface="Consolas" panose="020B0609020204030204" pitchFamily="49" charset="0"/>
              </a:rPr>
              <a:t>ServiceToDo</a:t>
            </a:r>
            <a:r>
              <a:rPr lang="en-IN" sz="1400" dirty="0">
                <a:solidFill>
                  <a:srgbClr val="000000"/>
                </a:solidFill>
                <a:latin typeface="Consolas" panose="020B0609020204030204" pitchFamily="49" charset="0"/>
              </a:rPr>
              <a:t> </a:t>
            </a:r>
            <a:r>
              <a:rPr lang="en-IN" sz="1400" dirty="0" err="1">
                <a:solidFill>
                  <a:srgbClr val="6A3E3E"/>
                </a:solidFill>
                <a:latin typeface="Consolas" panose="020B0609020204030204" pitchFamily="49" charset="0"/>
              </a:rPr>
              <a:t>todoService</a:t>
            </a:r>
            <a:r>
              <a:rPr lang="en-IN" sz="1400" dirty="0">
                <a:solidFill>
                  <a:srgbClr val="000000"/>
                </a:solidFill>
                <a:latin typeface="Consolas" panose="020B0609020204030204" pitchFamily="49" charset="0"/>
              </a:rPr>
              <a:t> = </a:t>
            </a:r>
            <a:r>
              <a:rPr lang="en-IN" sz="1400" i="1" dirty="0">
                <a:solidFill>
                  <a:srgbClr val="000000"/>
                </a:solidFill>
                <a:latin typeface="Consolas" panose="020B0609020204030204" pitchFamily="49" charset="0"/>
              </a:rPr>
              <a:t>mock(</a:t>
            </a:r>
            <a:r>
              <a:rPr lang="en-IN" sz="1400" i="1" dirty="0" err="1">
                <a:solidFill>
                  <a:srgbClr val="000000"/>
                </a:solidFill>
                <a:latin typeface="Consolas" panose="020B0609020204030204" pitchFamily="49" charset="0"/>
              </a:rPr>
              <a:t>ServiceToDo.</a:t>
            </a:r>
            <a:r>
              <a:rPr lang="en-IN" sz="1400" b="1" i="1" dirty="0" err="1">
                <a:solidFill>
                  <a:srgbClr val="7F0055"/>
                </a:solidFill>
                <a:latin typeface="Consolas" panose="020B0609020204030204" pitchFamily="49" charset="0"/>
              </a:rPr>
              <a:t>class</a:t>
            </a:r>
            <a:r>
              <a:rPr lang="en-IN" sz="1400" b="1" i="1"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List&lt;String&gt; </a:t>
            </a:r>
            <a:r>
              <a:rPr lang="da-DK" sz="1400" dirty="0">
                <a:solidFill>
                  <a:srgbClr val="6A3E3E"/>
                </a:solidFill>
                <a:latin typeface="Consolas" panose="020B0609020204030204" pitchFamily="49" charset="0"/>
              </a:rPr>
              <a:t>allTodos</a:t>
            </a:r>
            <a:r>
              <a:rPr lang="da-DK" sz="1400" dirty="0">
                <a:solidFill>
                  <a:srgbClr val="000000"/>
                </a:solidFill>
                <a:latin typeface="Consolas" panose="020B0609020204030204" pitchFamily="49" charset="0"/>
              </a:rPr>
              <a:t> = Arrays.</a:t>
            </a:r>
            <a:r>
              <a:rPr lang="da-DK" sz="1400" i="1" dirty="0">
                <a:solidFill>
                  <a:srgbClr val="000000"/>
                </a:solidFill>
                <a:latin typeface="Consolas" panose="020B0609020204030204" pitchFamily="49" charset="0"/>
              </a:rPr>
              <a:t>asList(</a:t>
            </a:r>
            <a:r>
              <a:rPr lang="da-DK" sz="1400" i="1" dirty="0">
                <a:solidFill>
                  <a:srgbClr val="2A00FF"/>
                </a:solidFill>
                <a:latin typeface="Consolas" panose="020B0609020204030204" pitchFamily="49" charset="0"/>
              </a:rPr>
              <a:t>"Stub1"</a:t>
            </a:r>
            <a:r>
              <a:rPr lang="da-DK" sz="1400" i="1" dirty="0">
                <a:solidFill>
                  <a:srgbClr val="000000"/>
                </a:solidFill>
                <a:latin typeface="Consolas" panose="020B0609020204030204" pitchFamily="49" charset="0"/>
              </a:rPr>
              <a:t>, </a:t>
            </a:r>
            <a:r>
              <a:rPr lang="da-DK" sz="1400" i="1" dirty="0">
                <a:solidFill>
                  <a:srgbClr val="2A00FF"/>
                </a:solidFill>
                <a:latin typeface="Consolas" panose="020B0609020204030204" pitchFamily="49" charset="0"/>
              </a:rPr>
              <a:t>"Stub2"</a:t>
            </a:r>
            <a:r>
              <a:rPr lang="da-DK" sz="1400" i="1" dirty="0">
                <a:solidFill>
                  <a:srgbClr val="000000"/>
                </a:solidFill>
                <a:latin typeface="Consolas" panose="020B0609020204030204" pitchFamily="49" charset="0"/>
              </a:rPr>
              <a:t>,</a:t>
            </a:r>
            <a:r>
              <a:rPr lang="da-DK" sz="1400" i="1" dirty="0">
                <a:solidFill>
                  <a:srgbClr val="2A00FF"/>
                </a:solidFill>
                <a:latin typeface="Consolas" panose="020B0609020204030204" pitchFamily="49" charset="0"/>
              </a:rPr>
              <a:t>"Stub3"</a:t>
            </a:r>
            <a:r>
              <a:rPr lang="da-DK" sz="1400" i="1" dirty="0">
                <a:solidFill>
                  <a:srgbClr val="000000"/>
                </a:solidFill>
                <a:latin typeface="Consolas" panose="020B0609020204030204" pitchFamily="49" charset="0"/>
              </a:rPr>
              <a:t>);</a:t>
            </a:r>
          </a:p>
          <a:p>
            <a:r>
              <a:rPr lang="en-IN" sz="1400" i="1" dirty="0">
                <a:solidFill>
                  <a:srgbClr val="000000"/>
                </a:solidFill>
                <a:latin typeface="Consolas" panose="020B0609020204030204" pitchFamily="49" charset="0"/>
              </a:rPr>
              <a:t>when(</a:t>
            </a:r>
            <a:r>
              <a:rPr lang="en-IN" sz="1400" i="1" dirty="0" err="1">
                <a:solidFill>
                  <a:srgbClr val="6A3E3E"/>
                </a:solidFill>
                <a:latin typeface="Consolas" panose="020B0609020204030204" pitchFamily="49" charset="0"/>
              </a:rPr>
              <a:t>todoService</a:t>
            </a:r>
            <a:r>
              <a:rPr lang="en-IN" sz="1400" i="1" dirty="0" err="1">
                <a:solidFill>
                  <a:srgbClr val="000000"/>
                </a:solidFill>
                <a:latin typeface="Consolas" panose="020B0609020204030204" pitchFamily="49" charset="0"/>
              </a:rPr>
              <a:t>.retrieveTodos</a:t>
            </a:r>
            <a:r>
              <a:rPr lang="en-IN" sz="1400" i="1" dirty="0">
                <a:solidFill>
                  <a:srgbClr val="000000"/>
                </a:solidFill>
                <a:latin typeface="Consolas" panose="020B0609020204030204" pitchFamily="49" charset="0"/>
              </a:rPr>
              <a:t>(</a:t>
            </a:r>
            <a:r>
              <a:rPr lang="en-IN" sz="1400" i="1" dirty="0">
                <a:solidFill>
                  <a:srgbClr val="2A00FF"/>
                </a:solidFill>
                <a:latin typeface="Consolas" panose="020B0609020204030204" pitchFamily="49" charset="0"/>
              </a:rPr>
              <a:t>"</a:t>
            </a:r>
            <a:r>
              <a:rPr lang="en-IN" sz="1400" i="1" dirty="0" err="1">
                <a:solidFill>
                  <a:srgbClr val="2A00FF"/>
                </a:solidFill>
                <a:latin typeface="Consolas" panose="020B0609020204030204" pitchFamily="49" charset="0"/>
              </a:rPr>
              <a:t>TestMockito</a:t>
            </a:r>
            <a:r>
              <a:rPr lang="en-IN" sz="1400" i="1" dirty="0">
                <a:solidFill>
                  <a:srgbClr val="2A00FF"/>
                </a:solidFill>
                <a:latin typeface="Consolas" panose="020B0609020204030204" pitchFamily="49" charset="0"/>
              </a:rPr>
              <a:t>"</a:t>
            </a:r>
            <a:r>
              <a:rPr lang="en-IN" sz="1400" i="1" dirty="0">
                <a:solidFill>
                  <a:srgbClr val="000000"/>
                </a:solidFill>
                <a:latin typeface="Consolas" panose="020B0609020204030204" pitchFamily="49" charset="0"/>
              </a:rPr>
              <a:t>)).</a:t>
            </a:r>
            <a:r>
              <a:rPr lang="en-IN" sz="1400" i="1" dirty="0" err="1">
                <a:solidFill>
                  <a:srgbClr val="000000"/>
                </a:solidFill>
                <a:latin typeface="Consolas" panose="020B0609020204030204" pitchFamily="49" charset="0"/>
              </a:rPr>
              <a:t>thenReturn</a:t>
            </a:r>
            <a:r>
              <a:rPr lang="en-IN" sz="1400" i="1" dirty="0">
                <a:solidFill>
                  <a:srgbClr val="000000"/>
                </a:solidFill>
                <a:latin typeface="Consolas" panose="020B0609020204030204" pitchFamily="49" charset="0"/>
              </a:rPr>
              <a:t>(</a:t>
            </a:r>
            <a:r>
              <a:rPr lang="en-IN" sz="1400" i="1" dirty="0" err="1">
                <a:solidFill>
                  <a:srgbClr val="6A3E3E"/>
                </a:solidFill>
                <a:latin typeface="Consolas" panose="020B0609020204030204" pitchFamily="49" charset="0"/>
              </a:rPr>
              <a:t>allTodos</a:t>
            </a:r>
            <a:r>
              <a:rPr lang="en-IN" sz="1400" i="1" dirty="0">
                <a:solidFill>
                  <a:srgbClr val="000000"/>
                </a:solidFill>
                <a:latin typeface="Consolas" panose="020B0609020204030204" pitchFamily="49" charset="0"/>
              </a:rPr>
              <a:t>);</a:t>
            </a:r>
          </a:p>
          <a:p>
            <a:r>
              <a:rPr lang="en-IN" sz="1400" dirty="0" err="1">
                <a:solidFill>
                  <a:srgbClr val="000000"/>
                </a:solidFill>
                <a:latin typeface="Consolas" panose="020B0609020204030204" pitchFamily="49" charset="0"/>
              </a:rPr>
              <a:t>BusinessImplClass</a:t>
            </a:r>
            <a:r>
              <a:rPr lang="en-IN" sz="1400" dirty="0">
                <a:solidFill>
                  <a:srgbClr val="000000"/>
                </a:solidFill>
                <a:latin typeface="Consolas" panose="020B0609020204030204" pitchFamily="49" charset="0"/>
              </a:rPr>
              <a:t> </a:t>
            </a:r>
            <a:r>
              <a:rPr lang="en-IN" sz="1400" dirty="0" err="1">
                <a:solidFill>
                  <a:srgbClr val="6A3E3E"/>
                </a:solidFill>
                <a:latin typeface="Consolas" panose="020B0609020204030204" pitchFamily="49" charset="0"/>
              </a:rPr>
              <a:t>todoBusinessImpl</a:t>
            </a:r>
            <a:r>
              <a:rPr lang="en-IN" sz="1400" dirty="0">
                <a:solidFill>
                  <a:srgbClr val="000000"/>
                </a:solidFill>
                <a:latin typeface="Consolas" panose="020B0609020204030204" pitchFamily="49" charset="0"/>
              </a:rPr>
              <a:t> = </a:t>
            </a:r>
            <a:r>
              <a:rPr lang="en-IN" sz="1400" b="1" dirty="0">
                <a:solidFill>
                  <a:srgbClr val="7F0055"/>
                </a:solidFill>
                <a:latin typeface="Consolas" panose="020B0609020204030204" pitchFamily="49" charset="0"/>
              </a:rPr>
              <a:t>new</a:t>
            </a:r>
            <a:r>
              <a:rPr lang="en-IN" sz="1400" b="1" dirty="0">
                <a:solidFill>
                  <a:srgbClr val="000000"/>
                </a:solidFill>
                <a:latin typeface="Consolas" panose="020B0609020204030204" pitchFamily="49" charset="0"/>
              </a:rPr>
              <a:t> </a:t>
            </a:r>
            <a:r>
              <a:rPr lang="en-IN" sz="1400" b="1" dirty="0" err="1">
                <a:solidFill>
                  <a:srgbClr val="000000"/>
                </a:solidFill>
                <a:latin typeface="Consolas" panose="020B0609020204030204" pitchFamily="49" charset="0"/>
              </a:rPr>
              <a:t>BusinessImplClass</a:t>
            </a:r>
            <a:r>
              <a:rPr lang="en-IN" sz="1400" b="1" dirty="0">
                <a:solidFill>
                  <a:srgbClr val="000000"/>
                </a:solidFill>
                <a:latin typeface="Consolas" panose="020B0609020204030204" pitchFamily="49" charset="0"/>
              </a:rPr>
              <a:t>(</a:t>
            </a:r>
            <a:r>
              <a:rPr lang="en-IN" sz="1400" b="1" dirty="0" err="1">
                <a:solidFill>
                  <a:srgbClr val="6A3E3E"/>
                </a:solidFill>
                <a:latin typeface="Consolas" panose="020B0609020204030204" pitchFamily="49" charset="0"/>
              </a:rPr>
              <a:t>todoService</a:t>
            </a:r>
            <a:r>
              <a:rPr lang="en-IN" sz="1400" b="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List&lt;String&gt; </a:t>
            </a:r>
            <a:r>
              <a:rPr lang="en-IN" sz="1400" dirty="0" err="1">
                <a:solidFill>
                  <a:srgbClr val="6A3E3E"/>
                </a:solidFill>
                <a:latin typeface="Consolas" panose="020B0609020204030204" pitchFamily="49" charset="0"/>
              </a:rPr>
              <a:t>todos</a:t>
            </a:r>
            <a:r>
              <a:rPr lang="en-IN" sz="1400" dirty="0">
                <a:solidFill>
                  <a:srgbClr val="000000"/>
                </a:solidFill>
                <a:latin typeface="Consolas" panose="020B0609020204030204" pitchFamily="49" charset="0"/>
              </a:rPr>
              <a:t> = </a:t>
            </a:r>
            <a:r>
              <a:rPr lang="en-IN" sz="1400" dirty="0" err="1">
                <a:solidFill>
                  <a:srgbClr val="6A3E3E"/>
                </a:solidFill>
                <a:latin typeface="Consolas" panose="020B0609020204030204" pitchFamily="49" charset="0"/>
              </a:rPr>
              <a:t>todoBusinessImpl</a:t>
            </a:r>
            <a:endParaRPr lang="en-IN" sz="1400" dirty="0">
              <a:solidFill>
                <a:srgbClr val="6A3E3E"/>
              </a:solidFill>
              <a:latin typeface="Consolas" panose="020B0609020204030204" pitchFamily="49" charset="0"/>
            </a:endParaRPr>
          </a:p>
          <a:p>
            <a:r>
              <a:rPr lang="en-IN" sz="1400" dirty="0">
                <a:solidFill>
                  <a:srgbClr val="000000"/>
                </a:solidFill>
                <a:latin typeface="Consolas" panose="020B0609020204030204" pitchFamily="49" charset="0"/>
              </a:rPr>
              <a:t>.</a:t>
            </a:r>
            <a:r>
              <a:rPr lang="en-IN" sz="1400" dirty="0" err="1">
                <a:solidFill>
                  <a:srgbClr val="000000"/>
                </a:solidFill>
                <a:latin typeface="Consolas" panose="020B0609020204030204" pitchFamily="49" charset="0"/>
              </a:rPr>
              <a:t>retrieveTodosRelatedToSpring</a:t>
            </a:r>
            <a:r>
              <a:rPr lang="en-IN" sz="1400" dirty="0">
                <a:solidFill>
                  <a:srgbClr val="000000"/>
                </a:solidFill>
                <a:latin typeface="Consolas" panose="020B0609020204030204" pitchFamily="49" charset="0"/>
              </a:rPr>
              <a:t>(</a:t>
            </a:r>
            <a:r>
              <a:rPr lang="en-IN" sz="1400" dirty="0">
                <a:solidFill>
                  <a:srgbClr val="2A00FF"/>
                </a:solidFill>
                <a:latin typeface="Consolas" panose="020B0609020204030204" pitchFamily="49" charset="0"/>
              </a:rPr>
              <a:t>"</a:t>
            </a:r>
            <a:r>
              <a:rPr lang="en-IN" sz="1400" dirty="0" err="1">
                <a:solidFill>
                  <a:srgbClr val="2A00FF"/>
                </a:solidFill>
                <a:latin typeface="Consolas" panose="020B0609020204030204" pitchFamily="49" charset="0"/>
              </a:rPr>
              <a:t>Abc</a:t>
            </a:r>
            <a:r>
              <a:rPr lang="en-IN" sz="1400" dirty="0">
                <a:solidFill>
                  <a:srgbClr val="2A00FF"/>
                </a:solidFill>
                <a:latin typeface="Consolas" panose="020B0609020204030204" pitchFamily="49" charset="0"/>
              </a:rPr>
              <a:t>"</a:t>
            </a:r>
            <a:r>
              <a:rPr lang="en-IN" sz="1400" dirty="0">
                <a:solidFill>
                  <a:srgbClr val="000000"/>
                </a:solidFill>
                <a:latin typeface="Consolas" panose="020B0609020204030204" pitchFamily="49" charset="0"/>
              </a:rPr>
              <a:t>);</a:t>
            </a:r>
          </a:p>
          <a:p>
            <a:r>
              <a:rPr lang="en-IN" sz="1400" i="1" dirty="0" err="1">
                <a:solidFill>
                  <a:srgbClr val="000000"/>
                </a:solidFill>
                <a:latin typeface="Consolas" panose="020B0609020204030204" pitchFamily="49" charset="0"/>
              </a:rPr>
              <a:t>assertEquals</a:t>
            </a:r>
            <a:r>
              <a:rPr lang="en-IN" sz="1400" i="1" dirty="0">
                <a:solidFill>
                  <a:srgbClr val="000000"/>
                </a:solidFill>
                <a:latin typeface="Consolas" panose="020B0609020204030204" pitchFamily="49" charset="0"/>
              </a:rPr>
              <a:t>(2, </a:t>
            </a:r>
            <a:r>
              <a:rPr lang="en-IN" sz="1400" i="1" dirty="0" err="1">
                <a:solidFill>
                  <a:srgbClr val="6A3E3E"/>
                </a:solidFill>
                <a:latin typeface="Consolas" panose="020B0609020204030204" pitchFamily="49" charset="0"/>
              </a:rPr>
              <a:t>todos</a:t>
            </a:r>
            <a:r>
              <a:rPr lang="en-IN" sz="1400" i="1" dirty="0" err="1">
                <a:solidFill>
                  <a:srgbClr val="000000"/>
                </a:solidFill>
                <a:latin typeface="Consolas" panose="020B0609020204030204" pitchFamily="49" charset="0"/>
              </a:rPr>
              <a:t>.size</a:t>
            </a:r>
            <a:r>
              <a:rPr lang="en-IN" sz="1400" i="1"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p>
          <a:p>
            <a:r>
              <a:rPr lang="en-IN" sz="1400" dirty="0">
                <a:solidFill>
                  <a:srgbClr val="000000"/>
                </a:solidFill>
                <a:latin typeface="Consolas" panose="020B0609020204030204" pitchFamily="49" charset="0"/>
              </a:rPr>
              <a:t>}</a:t>
            </a:r>
            <a:endParaRPr lang="en-IN" sz="1400" dirty="0"/>
          </a:p>
        </p:txBody>
      </p:sp>
    </p:spTree>
    <p:extLst>
      <p:ext uri="{BB962C8B-B14F-4D97-AF65-F5344CB8AC3E}">
        <p14:creationId xmlns:p14="http://schemas.microsoft.com/office/powerpoint/2010/main" val="2853844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Stubbing variations with Mockito Cont..</a:t>
            </a:r>
          </a:p>
        </p:txBody>
      </p:sp>
      <p:sp>
        <p:nvSpPr>
          <p:cNvPr id="7" name="Rectangle 6">
            <a:extLst>
              <a:ext uri="{FF2B5EF4-FFF2-40B4-BE49-F238E27FC236}">
                <a16:creationId xmlns:a16="http://schemas.microsoft.com/office/drawing/2014/main" id="{44BFDD11-0EFE-492D-9B23-4441F4F07119}"/>
              </a:ext>
            </a:extLst>
          </p:cNvPr>
          <p:cNvSpPr/>
          <p:nvPr/>
        </p:nvSpPr>
        <p:spPr>
          <a:xfrm>
            <a:off x="152400" y="1066800"/>
            <a:ext cx="8763000" cy="5293757"/>
          </a:xfrm>
          <a:prstGeom prst="rect">
            <a:avLst/>
          </a:prstGeom>
        </p:spPr>
        <p:txBody>
          <a:bodyPr wrap="square">
            <a:spAutoFit/>
          </a:bodyPr>
          <a:lstStyle/>
          <a:p>
            <a:r>
              <a:rPr lang="en-IN" b="1" dirty="0"/>
              <a:t>package </a:t>
            </a:r>
            <a:r>
              <a:rPr lang="en-IN" b="1" dirty="0" err="1"/>
              <a:t>com.test.data.api</a:t>
            </a:r>
            <a:r>
              <a:rPr lang="en-IN" b="1" dirty="0"/>
              <a:t>;</a:t>
            </a:r>
          </a:p>
          <a:p>
            <a:r>
              <a:rPr lang="en-IN" b="1" dirty="0"/>
              <a:t>import </a:t>
            </a:r>
            <a:r>
              <a:rPr lang="en-IN" b="1" dirty="0" err="1"/>
              <a:t>java.util.List</a:t>
            </a:r>
            <a:r>
              <a:rPr lang="en-IN" b="1" dirty="0"/>
              <a:t>;</a:t>
            </a:r>
          </a:p>
          <a:p>
            <a:endParaRPr lang="en-IN" dirty="0"/>
          </a:p>
          <a:p>
            <a:r>
              <a:rPr lang="en-IN" b="1" dirty="0"/>
              <a:t>public interface </a:t>
            </a:r>
            <a:r>
              <a:rPr lang="en-IN" b="1" dirty="0" err="1"/>
              <a:t>ServiceToDo</a:t>
            </a:r>
            <a:r>
              <a:rPr lang="en-IN" b="1" dirty="0"/>
              <a:t> {</a:t>
            </a:r>
          </a:p>
          <a:p>
            <a:r>
              <a:rPr lang="en-IN" b="1" dirty="0"/>
              <a:t>public List&lt;String&gt; </a:t>
            </a:r>
            <a:r>
              <a:rPr lang="en-IN" b="1" dirty="0" err="1"/>
              <a:t>retrieveTodos</a:t>
            </a:r>
            <a:r>
              <a:rPr lang="en-IN" b="1" dirty="0"/>
              <a:t>(String user);</a:t>
            </a:r>
          </a:p>
          <a:p>
            <a:r>
              <a:rPr lang="en-IN" dirty="0"/>
              <a:t>}</a:t>
            </a:r>
          </a:p>
          <a:p>
            <a:endParaRPr lang="en-IN" sz="1400" dirty="0"/>
          </a:p>
          <a:p>
            <a:endParaRPr lang="en-IN" b="1" dirty="0"/>
          </a:p>
          <a:p>
            <a:r>
              <a:rPr lang="en-IN" b="1" dirty="0"/>
              <a:t>package </a:t>
            </a:r>
            <a:r>
              <a:rPr lang="en-IN" b="1" dirty="0" err="1"/>
              <a:t>com.test.mockito</a:t>
            </a:r>
            <a:r>
              <a:rPr lang="en-IN" b="1" dirty="0"/>
              <a:t>;</a:t>
            </a:r>
          </a:p>
          <a:p>
            <a:endParaRPr lang="en-IN" dirty="0"/>
          </a:p>
          <a:p>
            <a:r>
              <a:rPr lang="en-IN" b="1" dirty="0"/>
              <a:t>import static </a:t>
            </a:r>
            <a:r>
              <a:rPr lang="en-IN" b="1" dirty="0" err="1"/>
              <a:t>org.junit.Assert.</a:t>
            </a:r>
            <a:r>
              <a:rPr lang="en-IN" b="1" i="1" dirty="0" err="1"/>
              <a:t>assertTrue</a:t>
            </a:r>
            <a:r>
              <a:rPr lang="en-IN" b="1" i="1" dirty="0"/>
              <a:t>;</a:t>
            </a:r>
          </a:p>
          <a:p>
            <a:r>
              <a:rPr lang="en-IN" b="1" dirty="0"/>
              <a:t>import </a:t>
            </a:r>
            <a:r>
              <a:rPr lang="en-IN" b="1" dirty="0" err="1"/>
              <a:t>org.junit.Test</a:t>
            </a:r>
            <a:r>
              <a:rPr lang="en-IN" b="1" dirty="0"/>
              <a:t>;</a:t>
            </a:r>
          </a:p>
          <a:p>
            <a:endParaRPr lang="en-IN" dirty="0"/>
          </a:p>
          <a:p>
            <a:r>
              <a:rPr lang="en-IN" b="1" dirty="0"/>
              <a:t>public class </a:t>
            </a:r>
            <a:r>
              <a:rPr lang="en-IN" b="1" dirty="0" err="1"/>
              <a:t>TestFirstMockito</a:t>
            </a:r>
            <a:r>
              <a:rPr lang="en-IN" b="1" dirty="0"/>
              <a:t>  {</a:t>
            </a:r>
            <a:endParaRPr lang="en-IN" dirty="0"/>
          </a:p>
          <a:p>
            <a:r>
              <a:rPr lang="en-IN" dirty="0"/>
              <a:t>@Test</a:t>
            </a:r>
          </a:p>
          <a:p>
            <a:r>
              <a:rPr lang="en-IN" b="1" dirty="0"/>
              <a:t>public void test() {</a:t>
            </a:r>
          </a:p>
          <a:p>
            <a:r>
              <a:rPr lang="en-IN" i="1" dirty="0" err="1"/>
              <a:t>assertTrue</a:t>
            </a:r>
            <a:r>
              <a:rPr lang="en-IN" i="1" dirty="0"/>
              <a:t>(</a:t>
            </a:r>
            <a:r>
              <a:rPr lang="en-IN" b="1" i="1" dirty="0"/>
              <a:t>true);</a:t>
            </a:r>
          </a:p>
          <a:p>
            <a:r>
              <a:rPr lang="en-IN" dirty="0"/>
              <a:t>}</a:t>
            </a:r>
          </a:p>
          <a:p>
            <a:r>
              <a:rPr lang="en-IN" dirty="0"/>
              <a:t>}</a:t>
            </a:r>
            <a:endParaRPr lang="en-IN" sz="1400" dirty="0"/>
          </a:p>
        </p:txBody>
      </p:sp>
    </p:spTree>
    <p:extLst>
      <p:ext uri="{BB962C8B-B14F-4D97-AF65-F5344CB8AC3E}">
        <p14:creationId xmlns:p14="http://schemas.microsoft.com/office/powerpoint/2010/main" val="352040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E2A4-F4F5-4BFF-A679-F13BFFCB80F5}"/>
              </a:ext>
            </a:extLst>
          </p:cNvPr>
          <p:cNvSpPr>
            <a:spLocks noGrp="1"/>
          </p:cNvSpPr>
          <p:nvPr>
            <p:ph type="title"/>
          </p:nvPr>
        </p:nvSpPr>
        <p:spPr/>
        <p:txBody>
          <a:bodyPr/>
          <a:lstStyle/>
          <a:p>
            <a:r>
              <a:rPr lang="en-US" dirty="0"/>
              <a:t>Annotations for Junit testing</a:t>
            </a:r>
          </a:p>
        </p:txBody>
      </p:sp>
      <p:graphicFrame>
        <p:nvGraphicFramePr>
          <p:cNvPr id="6" name="Table 5"/>
          <p:cNvGraphicFramePr>
            <a:graphicFrameLocks noGrp="1"/>
          </p:cNvGraphicFramePr>
          <p:nvPr>
            <p:extLst>
              <p:ext uri="{D42A27DB-BD31-4B8C-83A1-F6EECF244321}">
                <p14:modId xmlns:p14="http://schemas.microsoft.com/office/powerpoint/2010/main" val="1410815516"/>
              </p:ext>
            </p:extLst>
          </p:nvPr>
        </p:nvGraphicFramePr>
        <p:xfrm>
          <a:off x="533400" y="1295400"/>
          <a:ext cx="8153400" cy="4953000"/>
        </p:xfrm>
        <a:graphic>
          <a:graphicData uri="http://schemas.openxmlformats.org/drawingml/2006/table">
            <a:tbl>
              <a:tblPr firstRow="1" bandRow="1">
                <a:tableStyleId>{21E4AEA4-8DFA-4A89-87EB-49C32662AFE0}</a:tableStyleId>
              </a:tblPr>
              <a:tblGrid>
                <a:gridCol w="2527554">
                  <a:extLst>
                    <a:ext uri="{9D8B030D-6E8A-4147-A177-3AD203B41FA5}">
                      <a16:colId xmlns:a16="http://schemas.microsoft.com/office/drawing/2014/main" val="841289417"/>
                    </a:ext>
                  </a:extLst>
                </a:gridCol>
                <a:gridCol w="5625846">
                  <a:extLst>
                    <a:ext uri="{9D8B030D-6E8A-4147-A177-3AD203B41FA5}">
                      <a16:colId xmlns:a16="http://schemas.microsoft.com/office/drawing/2014/main" val="1556759273"/>
                    </a:ext>
                  </a:extLst>
                </a:gridCol>
              </a:tblGrid>
              <a:tr h="652210">
                <a:tc>
                  <a:txBody>
                    <a:bodyPr/>
                    <a:lstStyle/>
                    <a:p>
                      <a:pPr algn="ctr">
                        <a:lnSpc>
                          <a:spcPct val="150000"/>
                        </a:lnSpc>
                      </a:pPr>
                      <a:r>
                        <a:rPr lang="en-US" sz="2000" dirty="0"/>
                        <a:t>Annotations</a:t>
                      </a:r>
                    </a:p>
                  </a:txBody>
                  <a:tcPr/>
                </a:tc>
                <a:tc>
                  <a:txBody>
                    <a:bodyPr/>
                    <a:lstStyle/>
                    <a:p>
                      <a:pPr algn="ctr">
                        <a:lnSpc>
                          <a:spcPct val="150000"/>
                        </a:lnSpc>
                      </a:pPr>
                      <a:r>
                        <a:rPr lang="en-US" sz="2000" dirty="0"/>
                        <a:t>Description</a:t>
                      </a:r>
                    </a:p>
                  </a:txBody>
                  <a:tcPr/>
                </a:tc>
                <a:extLst>
                  <a:ext uri="{0D108BD9-81ED-4DB2-BD59-A6C34878D82A}">
                    <a16:rowId xmlns:a16="http://schemas.microsoft.com/office/drawing/2014/main" val="1007871433"/>
                  </a:ext>
                </a:extLst>
              </a:tr>
              <a:tr h="557564">
                <a:tc>
                  <a:txBody>
                    <a:bodyPr/>
                    <a:lstStyle/>
                    <a:p>
                      <a:r>
                        <a:rPr lang="en-US" b="1" dirty="0"/>
                        <a:t>@Test</a:t>
                      </a:r>
                    </a:p>
                  </a:txBody>
                  <a:tcPr/>
                </a:tc>
                <a:tc>
                  <a:txBody>
                    <a:bodyPr/>
                    <a:lstStyle/>
                    <a:p>
                      <a:r>
                        <a:rPr lang="en-US" dirty="0"/>
                        <a:t>Specifies that method is the test method</a:t>
                      </a:r>
                    </a:p>
                  </a:txBody>
                  <a:tcPr/>
                </a:tc>
                <a:extLst>
                  <a:ext uri="{0D108BD9-81ED-4DB2-BD59-A6C34878D82A}">
                    <a16:rowId xmlns:a16="http://schemas.microsoft.com/office/drawing/2014/main" val="2714270639"/>
                  </a:ext>
                </a:extLst>
              </a:tr>
              <a:tr h="760911">
                <a:tc>
                  <a:txBody>
                    <a:bodyPr/>
                    <a:lstStyle/>
                    <a:p>
                      <a:r>
                        <a:rPr lang="en-US" b="1" dirty="0"/>
                        <a:t>@Test(timeout=1000)</a:t>
                      </a:r>
                    </a:p>
                  </a:txBody>
                  <a:tcPr/>
                </a:tc>
                <a:tc>
                  <a:txBody>
                    <a:bodyPr/>
                    <a:lstStyle/>
                    <a:p>
                      <a:r>
                        <a:rPr lang="en-US" dirty="0"/>
                        <a:t>Specifies that method will be failed if it takes longer than 1000 milliseconds.</a:t>
                      </a:r>
                    </a:p>
                  </a:txBody>
                  <a:tcPr/>
                </a:tc>
                <a:extLst>
                  <a:ext uri="{0D108BD9-81ED-4DB2-BD59-A6C34878D82A}">
                    <a16:rowId xmlns:a16="http://schemas.microsoft.com/office/drawing/2014/main" val="269011422"/>
                  </a:ext>
                </a:extLst>
              </a:tr>
              <a:tr h="760911">
                <a:tc>
                  <a:txBody>
                    <a:bodyPr/>
                    <a:lstStyle/>
                    <a:p>
                      <a:r>
                        <a:rPr lang="en-US" b="1" dirty="0"/>
                        <a:t>@BeforeClass</a:t>
                      </a:r>
                    </a:p>
                  </a:txBody>
                  <a:tcPr/>
                </a:tc>
                <a:tc>
                  <a:txBody>
                    <a:bodyPr/>
                    <a:lstStyle/>
                    <a:p>
                      <a:r>
                        <a:rPr lang="en-US" dirty="0"/>
                        <a:t>Specifies that method</a:t>
                      </a:r>
                      <a:r>
                        <a:rPr lang="en-US" baseline="0" dirty="0"/>
                        <a:t> will be invoked only once, before starting all the tests.</a:t>
                      </a:r>
                      <a:endParaRPr lang="en-US" dirty="0"/>
                    </a:p>
                  </a:txBody>
                  <a:tcPr/>
                </a:tc>
                <a:extLst>
                  <a:ext uri="{0D108BD9-81ED-4DB2-BD59-A6C34878D82A}">
                    <a16:rowId xmlns:a16="http://schemas.microsoft.com/office/drawing/2014/main" val="1640408183"/>
                  </a:ext>
                </a:extLst>
              </a:tr>
              <a:tr h="557564">
                <a:tc>
                  <a:txBody>
                    <a:bodyPr/>
                    <a:lstStyle/>
                    <a:p>
                      <a:r>
                        <a:rPr lang="en-US" sz="1800" b="1" i="0" kern="1200" dirty="0">
                          <a:solidFill>
                            <a:schemeClr val="dk1"/>
                          </a:solidFill>
                          <a:effectLst/>
                          <a:latin typeface="+mn-lt"/>
                          <a:ea typeface="+mn-ea"/>
                          <a:cs typeface="+mn-cs"/>
                        </a:rPr>
                        <a:t>@Before</a:t>
                      </a:r>
                      <a:endParaRPr lang="en-US" dirty="0"/>
                    </a:p>
                  </a:txBody>
                  <a:tcPr/>
                </a:tc>
                <a:tc>
                  <a:txBody>
                    <a:bodyPr/>
                    <a:lstStyle/>
                    <a:p>
                      <a:r>
                        <a:rPr lang="en-US" sz="1800" b="0" i="0" kern="1200" dirty="0">
                          <a:solidFill>
                            <a:schemeClr val="dk1"/>
                          </a:solidFill>
                          <a:effectLst/>
                          <a:latin typeface="+mn-lt"/>
                          <a:ea typeface="+mn-ea"/>
                          <a:cs typeface="+mn-cs"/>
                        </a:rPr>
                        <a:t> specifies that method will be invoked before each test.</a:t>
                      </a:r>
                      <a:endParaRPr lang="en-US" dirty="0"/>
                    </a:p>
                  </a:txBody>
                  <a:tcPr/>
                </a:tc>
                <a:extLst>
                  <a:ext uri="{0D108BD9-81ED-4DB2-BD59-A6C34878D82A}">
                    <a16:rowId xmlns:a16="http://schemas.microsoft.com/office/drawing/2014/main" val="1847541922"/>
                  </a:ext>
                </a:extLst>
              </a:tr>
              <a:tr h="831920">
                <a:tc>
                  <a:txBody>
                    <a:bodyPr/>
                    <a:lstStyle/>
                    <a:p>
                      <a:r>
                        <a:rPr lang="en-US" sz="1800" b="1" i="0" kern="1200" dirty="0">
                          <a:solidFill>
                            <a:schemeClr val="dk1"/>
                          </a:solidFill>
                          <a:effectLst/>
                          <a:latin typeface="+mn-lt"/>
                          <a:ea typeface="+mn-ea"/>
                          <a:cs typeface="+mn-cs"/>
                        </a:rPr>
                        <a:t>@After</a:t>
                      </a:r>
                      <a:endParaRPr lang="en-US" dirty="0"/>
                    </a:p>
                  </a:txBody>
                  <a:tcPr/>
                </a:tc>
                <a:tc>
                  <a:txBody>
                    <a:bodyPr/>
                    <a:lstStyle/>
                    <a:p>
                      <a:r>
                        <a:rPr lang="en-US" sz="1800" b="0" i="0" kern="1200" dirty="0">
                          <a:solidFill>
                            <a:schemeClr val="dk1"/>
                          </a:solidFill>
                          <a:effectLst/>
                          <a:latin typeface="+mn-lt"/>
                          <a:ea typeface="+mn-ea"/>
                          <a:cs typeface="+mn-cs"/>
                        </a:rPr>
                        <a:t>annotation specifies that method will be invoked after each test.</a:t>
                      </a:r>
                      <a:endParaRPr lang="en-US" dirty="0"/>
                    </a:p>
                  </a:txBody>
                  <a:tcPr/>
                </a:tc>
                <a:extLst>
                  <a:ext uri="{0D108BD9-81ED-4DB2-BD59-A6C34878D82A}">
                    <a16:rowId xmlns:a16="http://schemas.microsoft.com/office/drawing/2014/main" val="3360498163"/>
                  </a:ext>
                </a:extLst>
              </a:tr>
              <a:tr h="831920">
                <a:tc>
                  <a:txBody>
                    <a:bodyPr/>
                    <a:lstStyle/>
                    <a:p>
                      <a:r>
                        <a:rPr lang="en-US" sz="1800" b="1" i="0" kern="1200" dirty="0">
                          <a:solidFill>
                            <a:schemeClr val="dk1"/>
                          </a:solidFill>
                          <a:effectLst/>
                          <a:latin typeface="+mn-lt"/>
                          <a:ea typeface="+mn-ea"/>
                          <a:cs typeface="+mn-cs"/>
                        </a:rPr>
                        <a:t>@AfterClass</a:t>
                      </a:r>
                      <a:endParaRPr lang="en-US" dirty="0"/>
                    </a:p>
                  </a:txBody>
                  <a:tcPr/>
                </a:tc>
                <a:tc>
                  <a:txBody>
                    <a:bodyPr/>
                    <a:lstStyle/>
                    <a:p>
                      <a:r>
                        <a:rPr lang="en-US" sz="1800" b="0" i="0" kern="1200" dirty="0">
                          <a:solidFill>
                            <a:schemeClr val="dk1"/>
                          </a:solidFill>
                          <a:effectLst/>
                          <a:latin typeface="+mn-lt"/>
                          <a:ea typeface="+mn-ea"/>
                          <a:cs typeface="+mn-cs"/>
                        </a:rPr>
                        <a:t>specifies that method will be invoked only once, after finishing all the tests.</a:t>
                      </a:r>
                      <a:endParaRPr lang="en-US" dirty="0"/>
                    </a:p>
                  </a:txBody>
                  <a:tcPr/>
                </a:tc>
                <a:extLst>
                  <a:ext uri="{0D108BD9-81ED-4DB2-BD59-A6C34878D82A}">
                    <a16:rowId xmlns:a16="http://schemas.microsoft.com/office/drawing/2014/main" val="2798862776"/>
                  </a:ext>
                </a:extLst>
              </a:tr>
            </a:tbl>
          </a:graphicData>
        </a:graphic>
      </p:graphicFrame>
    </p:spTree>
    <p:extLst>
      <p:ext uri="{BB962C8B-B14F-4D97-AF65-F5344CB8AC3E}">
        <p14:creationId xmlns:p14="http://schemas.microsoft.com/office/powerpoint/2010/main" val="1571753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Demo: Stubbing variations with Mockito Cont..</a:t>
            </a:r>
          </a:p>
        </p:txBody>
      </p:sp>
      <p:sp>
        <p:nvSpPr>
          <p:cNvPr id="7" name="Rectangle 6">
            <a:extLst>
              <a:ext uri="{FF2B5EF4-FFF2-40B4-BE49-F238E27FC236}">
                <a16:creationId xmlns:a16="http://schemas.microsoft.com/office/drawing/2014/main" id="{44BFDD11-0EFE-492D-9B23-4441F4F07119}"/>
              </a:ext>
            </a:extLst>
          </p:cNvPr>
          <p:cNvSpPr/>
          <p:nvPr/>
        </p:nvSpPr>
        <p:spPr>
          <a:xfrm>
            <a:off x="152400" y="1066800"/>
            <a:ext cx="4267200" cy="4401205"/>
          </a:xfrm>
          <a:prstGeom prst="rect">
            <a:avLst/>
          </a:prstGeom>
        </p:spPr>
        <p:txBody>
          <a:bodyPr wrap="square">
            <a:spAutoFit/>
          </a:bodyPr>
          <a:lstStyle/>
          <a:p>
            <a:r>
              <a:rPr lang="en-IN" sz="1400" dirty="0"/>
              <a:t>TestList.java</a:t>
            </a:r>
          </a:p>
          <a:p>
            <a:r>
              <a:rPr lang="en-IN" sz="1400" b="1" dirty="0"/>
              <a:t>package </a:t>
            </a:r>
            <a:r>
              <a:rPr lang="en-IN" sz="1400" b="1" dirty="0" err="1"/>
              <a:t>com.test.mockito</a:t>
            </a:r>
            <a:r>
              <a:rPr lang="en-IN" sz="1400" b="1" dirty="0"/>
              <a:t>;</a:t>
            </a:r>
          </a:p>
          <a:p>
            <a:endParaRPr lang="en-IN" sz="1400" dirty="0"/>
          </a:p>
          <a:p>
            <a:r>
              <a:rPr lang="en-IN" sz="1400" b="1" dirty="0"/>
              <a:t>import static </a:t>
            </a:r>
            <a:r>
              <a:rPr lang="en-IN" sz="1400" b="1" dirty="0" err="1"/>
              <a:t>org.junit.Assert.assertEquals</a:t>
            </a:r>
            <a:r>
              <a:rPr lang="en-IN" sz="1400" b="1" dirty="0"/>
              <a:t>;</a:t>
            </a:r>
          </a:p>
          <a:p>
            <a:r>
              <a:rPr lang="en-IN" sz="1400" b="1" dirty="0"/>
              <a:t>import static </a:t>
            </a:r>
            <a:r>
              <a:rPr lang="en-IN" sz="1400" b="1" dirty="0" err="1"/>
              <a:t>org.junit.Assert.assertNull</a:t>
            </a:r>
            <a:r>
              <a:rPr lang="en-IN" sz="1400" b="1" dirty="0"/>
              <a:t>;</a:t>
            </a:r>
          </a:p>
          <a:p>
            <a:endParaRPr lang="en-IN" sz="1400" dirty="0"/>
          </a:p>
          <a:p>
            <a:r>
              <a:rPr lang="en-IN" sz="1400" b="1" dirty="0"/>
              <a:t>import </a:t>
            </a:r>
            <a:r>
              <a:rPr lang="en-IN" sz="1400" b="1" dirty="0" err="1"/>
              <a:t>java.util.List</a:t>
            </a:r>
            <a:r>
              <a:rPr lang="en-IN" sz="1400" b="1" dirty="0"/>
              <a:t>;</a:t>
            </a:r>
          </a:p>
          <a:p>
            <a:endParaRPr lang="en-IN" sz="1400" dirty="0"/>
          </a:p>
          <a:p>
            <a:r>
              <a:rPr lang="en-IN" sz="1400" b="1" dirty="0"/>
              <a:t>import </a:t>
            </a:r>
            <a:r>
              <a:rPr lang="en-IN" sz="1400" b="1" dirty="0" err="1"/>
              <a:t>org.junit.Test</a:t>
            </a:r>
            <a:r>
              <a:rPr lang="en-IN" sz="1400" b="1" dirty="0"/>
              <a:t>;</a:t>
            </a:r>
          </a:p>
          <a:p>
            <a:r>
              <a:rPr lang="en-IN" sz="1400" b="1" dirty="0"/>
              <a:t>import </a:t>
            </a:r>
            <a:r>
              <a:rPr lang="en-IN" sz="1400" b="1" dirty="0" err="1"/>
              <a:t>org.mockito.Mockito</a:t>
            </a:r>
            <a:r>
              <a:rPr lang="en-IN" sz="1400" b="1" dirty="0"/>
              <a:t>;</a:t>
            </a:r>
          </a:p>
          <a:p>
            <a:r>
              <a:rPr lang="en-IN" sz="1400" b="1" dirty="0"/>
              <a:t>import static </a:t>
            </a:r>
            <a:r>
              <a:rPr lang="en-IN" sz="1400" b="1" dirty="0" err="1"/>
              <a:t>org.mockito.Mockito.mock</a:t>
            </a:r>
            <a:r>
              <a:rPr lang="en-IN" sz="1400" b="1" dirty="0"/>
              <a:t>;</a:t>
            </a:r>
          </a:p>
          <a:p>
            <a:endParaRPr lang="en-IN" sz="1400" dirty="0"/>
          </a:p>
          <a:p>
            <a:r>
              <a:rPr lang="en-IN" sz="1400" b="1" dirty="0"/>
              <a:t>public class </a:t>
            </a:r>
            <a:r>
              <a:rPr lang="en-IN" sz="1400" b="1" dirty="0" err="1"/>
              <a:t>TestList</a:t>
            </a:r>
            <a:r>
              <a:rPr lang="en-IN" sz="1400" b="1" dirty="0"/>
              <a:t> {</a:t>
            </a:r>
          </a:p>
          <a:p>
            <a:r>
              <a:rPr lang="en-IN" sz="1400" dirty="0"/>
              <a:t>@Test</a:t>
            </a:r>
          </a:p>
          <a:p>
            <a:r>
              <a:rPr lang="en-IN" sz="1400" b="1" dirty="0"/>
              <a:t>public void </a:t>
            </a:r>
            <a:r>
              <a:rPr lang="en-IN" sz="1400" b="1" dirty="0" err="1"/>
              <a:t>letsMockListSize</a:t>
            </a:r>
            <a:r>
              <a:rPr lang="en-IN" sz="1400" b="1" dirty="0"/>
              <a:t>() {</a:t>
            </a:r>
          </a:p>
          <a:p>
            <a:r>
              <a:rPr lang="en-IN" sz="1400" u="sng" dirty="0"/>
              <a:t>List </a:t>
            </a:r>
            <a:r>
              <a:rPr lang="en-IN" sz="1400" u="sng" dirty="0" err="1"/>
              <a:t>list</a:t>
            </a:r>
            <a:r>
              <a:rPr lang="en-IN" sz="1400" u="sng" dirty="0"/>
              <a:t> = mock(</a:t>
            </a:r>
            <a:r>
              <a:rPr lang="en-IN" sz="1400" u="sng" dirty="0" err="1"/>
              <a:t>List.</a:t>
            </a:r>
            <a:r>
              <a:rPr lang="en-IN" sz="1400" b="1" u="sng" dirty="0" err="1"/>
              <a:t>class</a:t>
            </a:r>
            <a:r>
              <a:rPr lang="en-IN" sz="1400" b="1" u="sng" dirty="0"/>
              <a:t>);</a:t>
            </a:r>
          </a:p>
          <a:p>
            <a:r>
              <a:rPr lang="en-IN" sz="1400" dirty="0" err="1"/>
              <a:t>Mockito.when</a:t>
            </a:r>
            <a:r>
              <a:rPr lang="en-IN" sz="1400" dirty="0"/>
              <a:t>(</a:t>
            </a:r>
            <a:r>
              <a:rPr lang="en-IN" sz="1400" dirty="0" err="1"/>
              <a:t>list.size</a:t>
            </a:r>
            <a:r>
              <a:rPr lang="en-IN" sz="1400" dirty="0"/>
              <a:t>()).</a:t>
            </a:r>
            <a:r>
              <a:rPr lang="en-IN" sz="1400" dirty="0" err="1"/>
              <a:t>thenReturn</a:t>
            </a:r>
            <a:r>
              <a:rPr lang="en-IN" sz="1400" dirty="0"/>
              <a:t>(10);</a:t>
            </a:r>
          </a:p>
          <a:p>
            <a:r>
              <a:rPr lang="en-IN" sz="1400" dirty="0" err="1"/>
              <a:t>assertEquals</a:t>
            </a:r>
            <a:r>
              <a:rPr lang="en-IN" sz="1400" dirty="0"/>
              <a:t>(10, </a:t>
            </a:r>
            <a:r>
              <a:rPr lang="en-IN" sz="1400" dirty="0" err="1"/>
              <a:t>list.size</a:t>
            </a:r>
            <a:r>
              <a:rPr lang="en-IN" sz="1400" dirty="0"/>
              <a:t>());</a:t>
            </a:r>
          </a:p>
          <a:p>
            <a:r>
              <a:rPr lang="en-IN" sz="1400" dirty="0"/>
              <a:t>}</a:t>
            </a:r>
          </a:p>
          <a:p>
            <a:endParaRPr lang="en-IN" sz="1400" dirty="0"/>
          </a:p>
        </p:txBody>
      </p:sp>
      <p:sp>
        <p:nvSpPr>
          <p:cNvPr id="3" name="Rectangle 2">
            <a:extLst>
              <a:ext uri="{FF2B5EF4-FFF2-40B4-BE49-F238E27FC236}">
                <a16:creationId xmlns:a16="http://schemas.microsoft.com/office/drawing/2014/main" id="{33C02255-ED5B-449B-9446-DB3F8459D045}"/>
              </a:ext>
            </a:extLst>
          </p:cNvPr>
          <p:cNvSpPr/>
          <p:nvPr/>
        </p:nvSpPr>
        <p:spPr>
          <a:xfrm>
            <a:off x="4419600" y="942146"/>
            <a:ext cx="4572000" cy="5078313"/>
          </a:xfrm>
          <a:prstGeom prst="rect">
            <a:avLst/>
          </a:prstGeom>
        </p:spPr>
        <p:txBody>
          <a:bodyPr>
            <a:spAutoFit/>
          </a:bodyPr>
          <a:lstStyle/>
          <a:p>
            <a:r>
              <a:rPr lang="en-IN" sz="1200" dirty="0"/>
              <a:t>@Test</a:t>
            </a:r>
          </a:p>
          <a:p>
            <a:r>
              <a:rPr lang="en-IN" sz="1200" b="1" dirty="0"/>
              <a:t>public void </a:t>
            </a:r>
            <a:r>
              <a:rPr lang="en-IN" sz="1200" b="1" dirty="0" err="1"/>
              <a:t>letsMockListSizeWithMultipleReturnValues</a:t>
            </a:r>
            <a:r>
              <a:rPr lang="en-IN" sz="1200" b="1" dirty="0"/>
              <a:t>() {</a:t>
            </a:r>
          </a:p>
          <a:p>
            <a:r>
              <a:rPr lang="en-IN" sz="1200" u="sng" dirty="0"/>
              <a:t>List </a:t>
            </a:r>
            <a:r>
              <a:rPr lang="en-IN" sz="1200" u="sng" dirty="0" err="1"/>
              <a:t>list</a:t>
            </a:r>
            <a:r>
              <a:rPr lang="en-IN" sz="1200" u="sng" dirty="0"/>
              <a:t> = mock(</a:t>
            </a:r>
            <a:r>
              <a:rPr lang="en-IN" sz="1200" u="sng" dirty="0" err="1"/>
              <a:t>List.</a:t>
            </a:r>
            <a:r>
              <a:rPr lang="en-IN" sz="1200" b="1" u="sng" dirty="0" err="1"/>
              <a:t>class</a:t>
            </a:r>
            <a:r>
              <a:rPr lang="en-IN" sz="1200" b="1" u="sng" dirty="0"/>
              <a:t>);</a:t>
            </a:r>
          </a:p>
          <a:p>
            <a:r>
              <a:rPr lang="en-IN" sz="1200" dirty="0" err="1"/>
              <a:t>Mockito.when</a:t>
            </a:r>
            <a:r>
              <a:rPr lang="en-IN" sz="1200" dirty="0"/>
              <a:t>(</a:t>
            </a:r>
            <a:r>
              <a:rPr lang="en-IN" sz="1200" dirty="0" err="1"/>
              <a:t>list.size</a:t>
            </a:r>
            <a:r>
              <a:rPr lang="en-IN" sz="1200" dirty="0"/>
              <a:t>()).</a:t>
            </a:r>
            <a:r>
              <a:rPr lang="en-IN" sz="1200" dirty="0" err="1"/>
              <a:t>thenReturn</a:t>
            </a:r>
            <a:r>
              <a:rPr lang="en-IN" sz="1200" dirty="0"/>
              <a:t>(10).</a:t>
            </a:r>
            <a:r>
              <a:rPr lang="en-IN" sz="1200" dirty="0" err="1"/>
              <a:t>thenReturn</a:t>
            </a:r>
            <a:r>
              <a:rPr lang="en-IN" sz="1200" dirty="0"/>
              <a:t>(20);</a:t>
            </a:r>
          </a:p>
          <a:p>
            <a:r>
              <a:rPr lang="en-IN" sz="1200" dirty="0" err="1"/>
              <a:t>assertEquals</a:t>
            </a:r>
            <a:r>
              <a:rPr lang="en-IN" sz="1200" dirty="0"/>
              <a:t>(10, </a:t>
            </a:r>
            <a:r>
              <a:rPr lang="en-IN" sz="1200" dirty="0" err="1"/>
              <a:t>list.size</a:t>
            </a:r>
            <a:r>
              <a:rPr lang="en-IN" sz="1200" dirty="0"/>
              <a:t>()); // First Call</a:t>
            </a:r>
          </a:p>
          <a:p>
            <a:r>
              <a:rPr lang="en-IN" sz="1200" dirty="0" err="1"/>
              <a:t>assertEquals</a:t>
            </a:r>
            <a:r>
              <a:rPr lang="en-IN" sz="1200" dirty="0"/>
              <a:t>(20, </a:t>
            </a:r>
            <a:r>
              <a:rPr lang="en-IN" sz="1200" dirty="0" err="1"/>
              <a:t>list.size</a:t>
            </a:r>
            <a:r>
              <a:rPr lang="en-IN" sz="1200" dirty="0"/>
              <a:t>()); // Second Call</a:t>
            </a:r>
          </a:p>
          <a:p>
            <a:r>
              <a:rPr lang="en-IN" sz="1200" dirty="0"/>
              <a:t>}</a:t>
            </a:r>
          </a:p>
          <a:p>
            <a:r>
              <a:rPr lang="en-IN" sz="1200" dirty="0"/>
              <a:t>@Test</a:t>
            </a:r>
          </a:p>
          <a:p>
            <a:r>
              <a:rPr lang="en-IN" sz="1200" b="1" dirty="0"/>
              <a:t>public void </a:t>
            </a:r>
            <a:r>
              <a:rPr lang="en-IN" sz="1200" b="1" dirty="0" err="1"/>
              <a:t>letsMockListGet</a:t>
            </a:r>
            <a:r>
              <a:rPr lang="en-IN" sz="1200" b="1" dirty="0"/>
              <a:t>() {</a:t>
            </a:r>
          </a:p>
          <a:p>
            <a:r>
              <a:rPr lang="en-IN" sz="1200" dirty="0"/>
              <a:t>List&lt;String&gt; list = </a:t>
            </a:r>
            <a:r>
              <a:rPr lang="en-IN" sz="1200" u="sng" dirty="0"/>
              <a:t>mock(</a:t>
            </a:r>
            <a:r>
              <a:rPr lang="en-IN" sz="1200" u="sng" dirty="0" err="1"/>
              <a:t>List.</a:t>
            </a:r>
            <a:r>
              <a:rPr lang="en-IN" sz="1200" b="1" u="sng" dirty="0" err="1"/>
              <a:t>class</a:t>
            </a:r>
            <a:r>
              <a:rPr lang="en-IN" sz="1200" b="1" u="sng" dirty="0"/>
              <a:t>);</a:t>
            </a:r>
          </a:p>
          <a:p>
            <a:r>
              <a:rPr lang="en-IN" sz="1200" dirty="0" err="1"/>
              <a:t>Mockito.when</a:t>
            </a:r>
            <a:r>
              <a:rPr lang="en-IN" sz="1200" dirty="0"/>
              <a:t>(</a:t>
            </a:r>
            <a:r>
              <a:rPr lang="en-IN" sz="1200" dirty="0" err="1"/>
              <a:t>list.get</a:t>
            </a:r>
            <a:r>
              <a:rPr lang="en-IN" sz="1200" dirty="0"/>
              <a:t>(0)).</a:t>
            </a:r>
            <a:r>
              <a:rPr lang="en-IN" sz="1200" dirty="0" err="1"/>
              <a:t>thenReturn</a:t>
            </a:r>
            <a:r>
              <a:rPr lang="en-IN" sz="1200" dirty="0"/>
              <a:t>("</a:t>
            </a:r>
            <a:r>
              <a:rPr lang="en-IN" sz="1200" dirty="0" err="1"/>
              <a:t>letsMockListGetmethod</a:t>
            </a:r>
            <a:r>
              <a:rPr lang="en-IN" sz="1200" dirty="0"/>
              <a:t> value");</a:t>
            </a:r>
          </a:p>
          <a:p>
            <a:r>
              <a:rPr lang="en-IN" sz="1200" dirty="0" err="1"/>
              <a:t>assertEquals</a:t>
            </a:r>
            <a:r>
              <a:rPr lang="en-IN" sz="1200" dirty="0"/>
              <a:t>("</a:t>
            </a:r>
            <a:r>
              <a:rPr lang="en-IN" sz="1200" dirty="0" err="1"/>
              <a:t>letsMockListGetmethod</a:t>
            </a:r>
            <a:r>
              <a:rPr lang="en-IN" sz="1200" dirty="0"/>
              <a:t> value", </a:t>
            </a:r>
            <a:r>
              <a:rPr lang="en-IN" sz="1200" dirty="0" err="1"/>
              <a:t>list.get</a:t>
            </a:r>
            <a:r>
              <a:rPr lang="en-IN" sz="1200" dirty="0"/>
              <a:t>(0));</a:t>
            </a:r>
          </a:p>
          <a:p>
            <a:r>
              <a:rPr lang="en-IN" sz="1200" dirty="0" err="1"/>
              <a:t>assertNull</a:t>
            </a:r>
            <a:r>
              <a:rPr lang="en-IN" sz="1200" dirty="0"/>
              <a:t>(</a:t>
            </a:r>
            <a:r>
              <a:rPr lang="en-IN" sz="1200" dirty="0" err="1"/>
              <a:t>list.get</a:t>
            </a:r>
            <a:r>
              <a:rPr lang="en-IN" sz="1200" dirty="0"/>
              <a:t>(1));</a:t>
            </a:r>
          </a:p>
          <a:p>
            <a:r>
              <a:rPr lang="en-IN" sz="1200" dirty="0"/>
              <a:t>}</a:t>
            </a:r>
          </a:p>
          <a:p>
            <a:endParaRPr lang="en-IN" sz="1200" dirty="0"/>
          </a:p>
          <a:p>
            <a:r>
              <a:rPr lang="en-IN" sz="1200" dirty="0"/>
              <a:t>@Test</a:t>
            </a:r>
          </a:p>
          <a:p>
            <a:r>
              <a:rPr lang="en-IN" sz="1200" b="1" dirty="0"/>
              <a:t>public void </a:t>
            </a:r>
            <a:r>
              <a:rPr lang="en-IN" sz="1200" b="1" dirty="0" err="1"/>
              <a:t>letsMockListGetWithAny</a:t>
            </a:r>
            <a:r>
              <a:rPr lang="en-IN" sz="1200" b="1" dirty="0"/>
              <a:t>() {</a:t>
            </a:r>
          </a:p>
          <a:p>
            <a:r>
              <a:rPr lang="en-IN" sz="1200" dirty="0"/>
              <a:t>List&lt;String&gt; list = </a:t>
            </a:r>
            <a:r>
              <a:rPr lang="en-IN" sz="1200" u="sng" dirty="0"/>
              <a:t>mock(</a:t>
            </a:r>
            <a:r>
              <a:rPr lang="en-IN" sz="1200" u="sng" dirty="0" err="1"/>
              <a:t>List.</a:t>
            </a:r>
            <a:r>
              <a:rPr lang="en-IN" sz="1200" b="1" u="sng" dirty="0" err="1"/>
              <a:t>class</a:t>
            </a:r>
            <a:r>
              <a:rPr lang="en-IN" sz="1200" b="1" u="sng" dirty="0"/>
              <a:t>);</a:t>
            </a:r>
          </a:p>
          <a:p>
            <a:r>
              <a:rPr lang="en-IN" sz="1200" dirty="0" err="1"/>
              <a:t>Mockito.when</a:t>
            </a:r>
            <a:r>
              <a:rPr lang="en-IN" sz="1200" dirty="0"/>
              <a:t>(</a:t>
            </a:r>
            <a:r>
              <a:rPr lang="en-IN" sz="1200" dirty="0" err="1"/>
              <a:t>list.get</a:t>
            </a:r>
            <a:r>
              <a:rPr lang="en-IN" sz="1200" dirty="0"/>
              <a:t>(</a:t>
            </a:r>
            <a:r>
              <a:rPr lang="en-IN" sz="1200" dirty="0" err="1"/>
              <a:t>Mockito.anyInt</a:t>
            </a:r>
            <a:r>
              <a:rPr lang="en-IN" sz="1200" dirty="0"/>
              <a:t>())).</a:t>
            </a:r>
            <a:r>
              <a:rPr lang="en-IN" sz="1200" dirty="0" err="1"/>
              <a:t>thenReturn</a:t>
            </a:r>
            <a:r>
              <a:rPr lang="en-IN" sz="1200" dirty="0"/>
              <a:t>("</a:t>
            </a:r>
            <a:r>
              <a:rPr lang="en-IN" sz="1200" dirty="0" err="1"/>
              <a:t>letsMockListGetmethod</a:t>
            </a:r>
            <a:r>
              <a:rPr lang="en-IN" sz="1200" dirty="0"/>
              <a:t> value");</a:t>
            </a:r>
          </a:p>
          <a:p>
            <a:r>
              <a:rPr lang="en-IN" sz="1200" dirty="0"/>
              <a:t>// If you are using argument matchers, all arguments</a:t>
            </a:r>
          </a:p>
          <a:p>
            <a:r>
              <a:rPr lang="en-IN" sz="1200" dirty="0"/>
              <a:t>// have to be provided by matchers.</a:t>
            </a:r>
          </a:p>
          <a:p>
            <a:r>
              <a:rPr lang="en-IN" sz="1200" dirty="0" err="1"/>
              <a:t>assertEquals</a:t>
            </a:r>
            <a:r>
              <a:rPr lang="en-IN" sz="1200" dirty="0"/>
              <a:t>("</a:t>
            </a:r>
            <a:r>
              <a:rPr lang="en-IN" sz="1200" dirty="0" err="1"/>
              <a:t>letsMockListGetmethod</a:t>
            </a:r>
            <a:r>
              <a:rPr lang="en-IN" sz="1200" dirty="0"/>
              <a:t> value", </a:t>
            </a:r>
            <a:r>
              <a:rPr lang="en-IN" sz="1200" dirty="0" err="1"/>
              <a:t>list.get</a:t>
            </a:r>
            <a:r>
              <a:rPr lang="en-IN" sz="1200" dirty="0"/>
              <a:t>(0));</a:t>
            </a:r>
          </a:p>
          <a:p>
            <a:r>
              <a:rPr lang="en-IN" sz="1200" dirty="0" err="1"/>
              <a:t>assertEquals</a:t>
            </a:r>
            <a:r>
              <a:rPr lang="en-IN" sz="1200" dirty="0"/>
              <a:t>("</a:t>
            </a:r>
            <a:r>
              <a:rPr lang="en-IN" sz="1200" dirty="0" err="1"/>
              <a:t>letsMockListGetmethod</a:t>
            </a:r>
            <a:r>
              <a:rPr lang="en-IN" sz="1200" dirty="0"/>
              <a:t> value", </a:t>
            </a:r>
            <a:r>
              <a:rPr lang="en-IN" sz="1200" dirty="0" err="1"/>
              <a:t>list.get</a:t>
            </a:r>
            <a:r>
              <a:rPr lang="en-IN" sz="1200" dirty="0"/>
              <a:t>(1));</a:t>
            </a:r>
          </a:p>
          <a:p>
            <a:r>
              <a:rPr lang="en-IN" sz="1200" dirty="0"/>
              <a:t>}</a:t>
            </a:r>
          </a:p>
          <a:p>
            <a:r>
              <a:rPr lang="en-IN" sz="1200" dirty="0"/>
              <a:t>}</a:t>
            </a:r>
            <a:endParaRPr lang="en-IN" sz="1050" dirty="0"/>
          </a:p>
        </p:txBody>
      </p:sp>
    </p:spTree>
    <p:extLst>
      <p:ext uri="{BB962C8B-B14F-4D97-AF65-F5344CB8AC3E}">
        <p14:creationId xmlns:p14="http://schemas.microsoft.com/office/powerpoint/2010/main" val="82170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A2F7-C5D9-4782-9153-EDFD7B46D411}"/>
              </a:ext>
            </a:extLst>
          </p:cNvPr>
          <p:cNvSpPr>
            <a:spLocks noGrp="1"/>
          </p:cNvSpPr>
          <p:nvPr>
            <p:ph type="title"/>
          </p:nvPr>
        </p:nvSpPr>
        <p:spPr/>
        <p:txBody>
          <a:bodyPr>
            <a:normAutofit fontScale="90000"/>
          </a:bodyPr>
          <a:lstStyle/>
          <a:p>
            <a:r>
              <a:rPr lang="en-US" dirty="0"/>
              <a:t>Demo: Stubbing variations with Mockito Cont..</a:t>
            </a:r>
            <a:endParaRPr lang="en-IN" dirty="0"/>
          </a:p>
        </p:txBody>
      </p:sp>
      <p:sp>
        <p:nvSpPr>
          <p:cNvPr id="3" name="Content Placeholder 2">
            <a:extLst>
              <a:ext uri="{FF2B5EF4-FFF2-40B4-BE49-F238E27FC236}">
                <a16:creationId xmlns:a16="http://schemas.microsoft.com/office/drawing/2014/main" id="{77330F35-34D6-4A5A-91C1-08A66A1165B6}"/>
              </a:ext>
            </a:extLst>
          </p:cNvPr>
          <p:cNvSpPr>
            <a:spLocks noGrp="1"/>
          </p:cNvSpPr>
          <p:nvPr>
            <p:ph idx="1"/>
          </p:nvPr>
        </p:nvSpPr>
        <p:spPr>
          <a:xfrm>
            <a:off x="457200" y="1066800"/>
            <a:ext cx="8229600" cy="5059363"/>
          </a:xfrm>
        </p:spPr>
        <p:txBody>
          <a:bodyPr/>
          <a:lstStyle/>
          <a:p>
            <a:pPr marL="0" indent="0">
              <a:buNone/>
            </a:pPr>
            <a:r>
              <a:rPr lang="en-IN" b="0" dirty="0"/>
              <a:t>To test the application we will create two new packages  </a:t>
            </a:r>
            <a:r>
              <a:rPr lang="en-IN" b="0" dirty="0" err="1"/>
              <a:t>com.test.business</a:t>
            </a:r>
            <a:r>
              <a:rPr lang="en-IN" b="0" dirty="0"/>
              <a:t> and </a:t>
            </a:r>
            <a:r>
              <a:rPr lang="en-IN" b="0" dirty="0" err="1"/>
              <a:t>com.test.data.api</a:t>
            </a:r>
            <a:r>
              <a:rPr lang="en-IN" b="0" dirty="0"/>
              <a:t>  under </a:t>
            </a:r>
            <a:r>
              <a:rPr lang="en-IN" b="0" dirty="0" err="1"/>
              <a:t>src</a:t>
            </a:r>
            <a:r>
              <a:rPr lang="en-IN" b="0" dirty="0"/>
              <a:t>/test/java/ and create the new java file </a:t>
            </a:r>
            <a:r>
              <a:rPr lang="en-IN" b="0" dirty="0" err="1"/>
              <a:t>ToDoBusinessImplStubTest</a:t>
            </a:r>
            <a:r>
              <a:rPr lang="en-IN" b="0" dirty="0"/>
              <a:t> under </a:t>
            </a:r>
            <a:r>
              <a:rPr lang="en-IN" b="0" dirty="0" err="1"/>
              <a:t>com.test.business</a:t>
            </a:r>
            <a:r>
              <a:rPr lang="en-IN" b="0" dirty="0"/>
              <a:t> package and ServiceToDoStub.java in </a:t>
            </a:r>
            <a:r>
              <a:rPr lang="en-IN" b="0" dirty="0" err="1"/>
              <a:t>com.test.data.api</a:t>
            </a:r>
            <a:r>
              <a:rPr lang="en-IN" b="0" dirty="0"/>
              <a:t> package.</a:t>
            </a:r>
          </a:p>
        </p:txBody>
      </p:sp>
      <p:sp>
        <p:nvSpPr>
          <p:cNvPr id="7" name="Rectangle 6">
            <a:extLst>
              <a:ext uri="{FF2B5EF4-FFF2-40B4-BE49-F238E27FC236}">
                <a16:creationId xmlns:a16="http://schemas.microsoft.com/office/drawing/2014/main" id="{F0A4CA1C-F4A6-4D9E-85CA-D2D4C7A574C1}"/>
              </a:ext>
            </a:extLst>
          </p:cNvPr>
          <p:cNvSpPr/>
          <p:nvPr/>
        </p:nvSpPr>
        <p:spPr>
          <a:xfrm>
            <a:off x="3276599" y="1952686"/>
            <a:ext cx="5791201" cy="4339650"/>
          </a:xfrm>
          <a:prstGeom prst="rect">
            <a:avLst/>
          </a:prstGeom>
        </p:spPr>
        <p:txBody>
          <a:bodyPr wrap="square">
            <a:spAutoFit/>
          </a:bodyPr>
          <a:lstStyle/>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com.test.business</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org.junit.Assert</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java.util.List</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org.junit.Test</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com.test.data.api.ServiceToDo</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com.test.data.api.ServiceTodDoStub</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ToDoBusinessImplStubTest</a:t>
            </a:r>
            <a:r>
              <a:rPr lang="en-IN" sz="1200" b="1" dirty="0">
                <a:solidFill>
                  <a:srgbClr val="000000"/>
                </a:solidFill>
                <a:latin typeface="Consolas" panose="020B0609020204030204" pitchFamily="49" charset="0"/>
              </a:rPr>
              <a:t> {</a:t>
            </a:r>
          </a:p>
          <a:p>
            <a:endParaRPr lang="en-IN" sz="1200" dirty="0">
              <a:latin typeface="Consolas" panose="020B0609020204030204" pitchFamily="49" charset="0"/>
            </a:endParaRPr>
          </a:p>
          <a:p>
            <a:r>
              <a:rPr lang="en-IN" sz="1200" dirty="0">
                <a:solidFill>
                  <a:srgbClr val="646464"/>
                </a:solidFill>
                <a:latin typeface="Consolas" panose="020B0609020204030204" pitchFamily="49" charset="0"/>
              </a:rPr>
              <a:t>@Test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testretrieveTodosRelatedToSpring_usingaStub</a:t>
            </a:r>
            <a:r>
              <a:rPr lang="en-IN" sz="1200" b="1" dirty="0">
                <a:solidFill>
                  <a:srgbClr val="000000"/>
                </a:solidFill>
                <a:latin typeface="Consolas" panose="020B0609020204030204" pitchFamily="49" charset="0"/>
              </a:rPr>
              <a:t>() {</a:t>
            </a:r>
          </a:p>
          <a:p>
            <a:endParaRPr lang="en-IN" sz="1200" dirty="0">
              <a:latin typeface="Consolas" panose="020B0609020204030204" pitchFamily="49" charset="0"/>
            </a:endParaRPr>
          </a:p>
          <a:p>
            <a:r>
              <a:rPr lang="en-IN" sz="1200" dirty="0" err="1">
                <a:solidFill>
                  <a:srgbClr val="000000"/>
                </a:solidFill>
                <a:latin typeface="Consolas" panose="020B0609020204030204" pitchFamily="49" charset="0"/>
              </a:rPr>
              <a:t>ServiceToDo</a:t>
            </a:r>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todoService</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ServiceTodDoStub</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 </a:t>
            </a:r>
            <a:r>
              <a:rPr lang="en-IN" sz="1200" dirty="0" err="1">
                <a:solidFill>
                  <a:srgbClr val="000000"/>
                </a:solidFill>
                <a:latin typeface="Consolas" panose="020B0609020204030204" pitchFamily="49" charset="0"/>
              </a:rPr>
              <a:t>BusinessImplClass</a:t>
            </a:r>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businessimpl</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 </a:t>
            </a:r>
            <a:r>
              <a:rPr lang="en-IN" sz="1200" b="1" dirty="0" err="1">
                <a:solidFill>
                  <a:srgbClr val="000000"/>
                </a:solidFill>
                <a:latin typeface="Consolas" panose="020B0609020204030204" pitchFamily="49" charset="0"/>
              </a:rPr>
              <a:t>BusinessImplClass</a:t>
            </a:r>
            <a:r>
              <a:rPr lang="en-IN" sz="1200" b="1" dirty="0">
                <a:solidFill>
                  <a:srgbClr val="000000"/>
                </a:solidFill>
                <a:latin typeface="Consolas" panose="020B0609020204030204" pitchFamily="49" charset="0"/>
              </a:rPr>
              <a:t>(</a:t>
            </a:r>
            <a:r>
              <a:rPr lang="en-IN" sz="1200" b="1" dirty="0" err="1">
                <a:solidFill>
                  <a:srgbClr val="6A3E3E"/>
                </a:solidFill>
                <a:latin typeface="Consolas" panose="020B0609020204030204" pitchFamily="49" charset="0"/>
              </a:rPr>
              <a:t>todoService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List&lt;String&gt; </a:t>
            </a:r>
            <a:r>
              <a:rPr lang="en-IN" sz="1200" dirty="0" err="1">
                <a:solidFill>
                  <a:srgbClr val="6A3E3E"/>
                </a:solidFill>
                <a:latin typeface="Consolas" panose="020B0609020204030204" pitchFamily="49" charset="0"/>
              </a:rPr>
              <a:t>filteredTodos</a:t>
            </a:r>
            <a:r>
              <a:rPr lang="en-IN" sz="1200" dirty="0">
                <a:solidFill>
                  <a:srgbClr val="000000"/>
                </a:solidFill>
                <a:latin typeface="Consolas" panose="020B0609020204030204" pitchFamily="49" charset="0"/>
              </a:rPr>
              <a:t>=</a:t>
            </a:r>
            <a:r>
              <a:rPr lang="en-IN" sz="1200" dirty="0" err="1">
                <a:solidFill>
                  <a:srgbClr val="6A3E3E"/>
                </a:solidFill>
                <a:latin typeface="Consolas" panose="020B0609020204030204" pitchFamily="49" charset="0"/>
              </a:rPr>
              <a:t>businessimpl</a:t>
            </a:r>
            <a:r>
              <a:rPr lang="en-IN" sz="1200" dirty="0" err="1">
                <a:solidFill>
                  <a:srgbClr val="000000"/>
                </a:solidFill>
                <a:latin typeface="Consolas" panose="020B0609020204030204" pitchFamily="49" charset="0"/>
              </a:rPr>
              <a:t>.retrieveTodosRelatedToSpring</a:t>
            </a:r>
            <a:r>
              <a:rPr lang="en-IN" sz="1200" dirty="0">
                <a:solidFill>
                  <a:srgbClr val="000000"/>
                </a:solidFill>
                <a:latin typeface="Consolas" panose="020B0609020204030204" pitchFamily="49" charset="0"/>
              </a:rPr>
              <a:t>(</a:t>
            </a:r>
            <a:r>
              <a:rPr lang="en-IN" sz="1200" dirty="0">
                <a:solidFill>
                  <a:srgbClr val="2A00FF"/>
                </a:solidFill>
                <a:latin typeface="Consolas" panose="020B0609020204030204" pitchFamily="49" charset="0"/>
              </a:rPr>
              <a:t>"is"</a:t>
            </a:r>
            <a:r>
              <a:rPr lang="en-IN" sz="1200" dirty="0">
                <a:solidFill>
                  <a:srgbClr val="000000"/>
                </a:solidFill>
                <a:latin typeface="Consolas" panose="020B0609020204030204" pitchFamily="49" charset="0"/>
              </a:rPr>
              <a:t>);</a:t>
            </a:r>
          </a:p>
          <a:p>
            <a:r>
              <a:rPr lang="en-IN" sz="1200" i="1" dirty="0" err="1">
                <a:solidFill>
                  <a:srgbClr val="000000"/>
                </a:solidFill>
                <a:latin typeface="Consolas" panose="020B0609020204030204" pitchFamily="49" charset="0"/>
              </a:rPr>
              <a:t>assertEquals</a:t>
            </a:r>
            <a:r>
              <a:rPr lang="en-IN" sz="1200" i="1" dirty="0">
                <a:solidFill>
                  <a:srgbClr val="000000"/>
                </a:solidFill>
                <a:latin typeface="Consolas" panose="020B0609020204030204" pitchFamily="49" charset="0"/>
              </a:rPr>
              <a:t>(2,</a:t>
            </a:r>
            <a:r>
              <a:rPr lang="en-IN" sz="1200" i="1" dirty="0">
                <a:solidFill>
                  <a:srgbClr val="6A3E3E"/>
                </a:solidFill>
                <a:latin typeface="Consolas" panose="020B0609020204030204" pitchFamily="49" charset="0"/>
              </a:rPr>
              <a:t>filteredTodos</a:t>
            </a:r>
            <a:r>
              <a:rPr lang="en-IN" sz="1200" i="1" dirty="0">
                <a:solidFill>
                  <a:srgbClr val="000000"/>
                </a:solidFill>
                <a:latin typeface="Consolas" panose="020B0609020204030204" pitchFamily="49" charset="0"/>
              </a:rPr>
              <a:t>.size() );</a:t>
            </a:r>
          </a:p>
          <a:p>
            <a:r>
              <a:rPr lang="en-IN" sz="1200" dirty="0">
                <a:solidFill>
                  <a:srgbClr val="000000"/>
                </a:solidFill>
                <a:latin typeface="Consolas" panose="020B0609020204030204" pitchFamily="49" charset="0"/>
              </a:rPr>
              <a:t>} }</a:t>
            </a:r>
          </a:p>
        </p:txBody>
      </p:sp>
      <p:pic>
        <p:nvPicPr>
          <p:cNvPr id="8" name="Picture 7">
            <a:extLst>
              <a:ext uri="{FF2B5EF4-FFF2-40B4-BE49-F238E27FC236}">
                <a16:creationId xmlns:a16="http://schemas.microsoft.com/office/drawing/2014/main" id="{0DFEE171-C3B1-41B0-8DE0-77AE35826569}"/>
              </a:ext>
            </a:extLst>
          </p:cNvPr>
          <p:cNvPicPr>
            <a:picLocks noChangeAspect="1"/>
          </p:cNvPicPr>
          <p:nvPr/>
        </p:nvPicPr>
        <p:blipFill rotWithShape="1">
          <a:blip r:embed="rId2"/>
          <a:srcRect t="47036" r="75833" b="18874"/>
          <a:stretch/>
        </p:blipFill>
        <p:spPr>
          <a:xfrm>
            <a:off x="685174" y="3064653"/>
            <a:ext cx="2591425" cy="2967007"/>
          </a:xfrm>
          <a:prstGeom prst="rect">
            <a:avLst/>
          </a:prstGeom>
        </p:spPr>
      </p:pic>
      <p:sp>
        <p:nvSpPr>
          <p:cNvPr id="9" name="Rectangle: Rounded Corners 8">
            <a:extLst>
              <a:ext uri="{FF2B5EF4-FFF2-40B4-BE49-F238E27FC236}">
                <a16:creationId xmlns:a16="http://schemas.microsoft.com/office/drawing/2014/main" id="{C5264074-4313-4AEC-8EFE-FC3EECEF35AF}"/>
              </a:ext>
            </a:extLst>
          </p:cNvPr>
          <p:cNvSpPr/>
          <p:nvPr/>
        </p:nvSpPr>
        <p:spPr>
          <a:xfrm>
            <a:off x="838200" y="3200400"/>
            <a:ext cx="2286000" cy="152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CA9C05D6-E746-44AA-9212-6072ABFE675D}"/>
              </a:ext>
            </a:extLst>
          </p:cNvPr>
          <p:cNvCxnSpPr/>
          <p:nvPr/>
        </p:nvCxnSpPr>
        <p:spPr>
          <a:xfrm flipV="1">
            <a:off x="2514600" y="2590800"/>
            <a:ext cx="4572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EFD8108-9FCC-4764-9A4F-225BACD0789A}"/>
              </a:ext>
            </a:extLst>
          </p:cNvPr>
          <p:cNvSpPr txBox="1"/>
          <p:nvPr/>
        </p:nvSpPr>
        <p:spPr>
          <a:xfrm>
            <a:off x="838200" y="2286000"/>
            <a:ext cx="2438399" cy="646331"/>
          </a:xfrm>
          <a:prstGeom prst="rect">
            <a:avLst/>
          </a:prstGeom>
          <a:noFill/>
        </p:spPr>
        <p:txBody>
          <a:bodyPr wrap="square" rtlCol="0">
            <a:spAutoFit/>
          </a:bodyPr>
          <a:lstStyle/>
          <a:p>
            <a:r>
              <a:rPr lang="en-IN" dirty="0" err="1"/>
              <a:t>ToDoBusinessImplMockTest</a:t>
            </a:r>
            <a:r>
              <a:rPr lang="en-IN" dirty="0"/>
              <a:t>  </a:t>
            </a:r>
          </a:p>
        </p:txBody>
      </p:sp>
    </p:spTree>
    <p:extLst>
      <p:ext uri="{BB962C8B-B14F-4D97-AF65-F5344CB8AC3E}">
        <p14:creationId xmlns:p14="http://schemas.microsoft.com/office/powerpoint/2010/main" val="639414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A2F7-C5D9-4782-9153-EDFD7B46D411}"/>
              </a:ext>
            </a:extLst>
          </p:cNvPr>
          <p:cNvSpPr>
            <a:spLocks noGrp="1"/>
          </p:cNvSpPr>
          <p:nvPr>
            <p:ph type="title"/>
          </p:nvPr>
        </p:nvSpPr>
        <p:spPr/>
        <p:txBody>
          <a:bodyPr>
            <a:normAutofit fontScale="90000"/>
          </a:bodyPr>
          <a:lstStyle/>
          <a:p>
            <a:r>
              <a:rPr lang="en-US" dirty="0"/>
              <a:t>Demo: Stubbing variations with Mockito Cont..</a:t>
            </a:r>
            <a:endParaRPr lang="en-IN" dirty="0"/>
          </a:p>
        </p:txBody>
      </p:sp>
      <p:sp>
        <p:nvSpPr>
          <p:cNvPr id="3" name="Content Placeholder 2">
            <a:extLst>
              <a:ext uri="{FF2B5EF4-FFF2-40B4-BE49-F238E27FC236}">
                <a16:creationId xmlns:a16="http://schemas.microsoft.com/office/drawing/2014/main" id="{77330F35-34D6-4A5A-91C1-08A66A1165B6}"/>
              </a:ext>
            </a:extLst>
          </p:cNvPr>
          <p:cNvSpPr>
            <a:spLocks noGrp="1"/>
          </p:cNvSpPr>
          <p:nvPr>
            <p:ph idx="1"/>
          </p:nvPr>
        </p:nvSpPr>
        <p:spPr>
          <a:xfrm>
            <a:off x="228600" y="1066800"/>
            <a:ext cx="3657600" cy="5059363"/>
          </a:xfrm>
        </p:spPr>
        <p:txBody>
          <a:bodyPr/>
          <a:lstStyle/>
          <a:p>
            <a:pPr marL="0" indent="0">
              <a:buNone/>
            </a:pPr>
            <a:r>
              <a:rPr lang="en-IN" b="0" dirty="0"/>
              <a:t>Mock is dynamic and its not hardcoded.</a:t>
            </a:r>
          </a:p>
          <a:p>
            <a:pPr marL="0" indent="0">
              <a:buNone/>
            </a:pPr>
            <a:endParaRPr lang="en-IN" b="0" dirty="0"/>
          </a:p>
          <a:p>
            <a:pPr marL="0" indent="0">
              <a:buNone/>
            </a:pPr>
            <a:r>
              <a:rPr lang="en-IN" b="0" dirty="0"/>
              <a:t>One of the important feature of mock when we call method we don’t have to tell anything to mock. </a:t>
            </a:r>
          </a:p>
          <a:p>
            <a:pPr marL="0" indent="0">
              <a:buNone/>
            </a:pPr>
            <a:r>
              <a:rPr lang="en-IN" b="0" dirty="0"/>
              <a:t>In the previous example when we mock the method, it will return empty list when we mock </a:t>
            </a:r>
            <a:r>
              <a:rPr lang="en-IN" b="0" dirty="0" err="1"/>
              <a:t>rerieveTodos</a:t>
            </a:r>
            <a:r>
              <a:rPr lang="en-IN" b="0" dirty="0"/>
              <a:t> method it will see there is no parameters or the list is </a:t>
            </a:r>
            <a:r>
              <a:rPr lang="en-IN" b="0" dirty="0" err="1"/>
              <a:t>explicitely</a:t>
            </a:r>
            <a:r>
              <a:rPr lang="en-IN" b="0" dirty="0"/>
              <a:t> defined so it will return empty list.</a:t>
            </a:r>
          </a:p>
          <a:p>
            <a:pPr marL="0" indent="0">
              <a:buNone/>
            </a:pPr>
            <a:endParaRPr lang="en-IN" b="0" dirty="0"/>
          </a:p>
          <a:p>
            <a:pPr marL="0" indent="0">
              <a:buNone/>
            </a:pPr>
            <a:r>
              <a:rPr lang="en-IN" b="0" dirty="0"/>
              <a:t>So </a:t>
            </a:r>
            <a:r>
              <a:rPr lang="en-IN" b="0" dirty="0" err="1"/>
              <a:t>mockito</a:t>
            </a:r>
            <a:r>
              <a:rPr lang="en-IN" b="0" dirty="0"/>
              <a:t> return default values when they are not stubbed</a:t>
            </a:r>
          </a:p>
        </p:txBody>
      </p:sp>
      <p:sp>
        <p:nvSpPr>
          <p:cNvPr id="4" name="Rectangle 3">
            <a:extLst>
              <a:ext uri="{FF2B5EF4-FFF2-40B4-BE49-F238E27FC236}">
                <a16:creationId xmlns:a16="http://schemas.microsoft.com/office/drawing/2014/main" id="{2A3DA1DB-53CD-4838-A701-E462FB890D1A}"/>
              </a:ext>
            </a:extLst>
          </p:cNvPr>
          <p:cNvSpPr/>
          <p:nvPr/>
        </p:nvSpPr>
        <p:spPr>
          <a:xfrm>
            <a:off x="3886200" y="1266885"/>
            <a:ext cx="5257800" cy="4524315"/>
          </a:xfrm>
          <a:prstGeom prst="rect">
            <a:avLst/>
          </a:prstGeom>
        </p:spPr>
        <p:txBody>
          <a:bodyPr wrap="square">
            <a:spAutoFit/>
          </a:bodyPr>
          <a:lstStyle/>
          <a:p>
            <a:endParaRPr lang="en-IN" sz="1200" b="1" dirty="0">
              <a:solidFill>
                <a:srgbClr val="7F0055"/>
              </a:solidFill>
              <a:latin typeface="Consolas" panose="020B0609020204030204" pitchFamily="49" charset="0"/>
            </a:endParaRPr>
          </a:p>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com.test.business</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org.junit.Assert.</a:t>
            </a:r>
            <a:r>
              <a:rPr lang="en-IN" sz="1200" b="1" i="1" dirty="0" err="1">
                <a:solidFill>
                  <a:srgbClr val="000000"/>
                </a:solidFill>
                <a:latin typeface="Consolas" panose="020B0609020204030204" pitchFamily="49" charset="0"/>
              </a:rPr>
              <a:t>assertEquals</a:t>
            </a:r>
            <a:r>
              <a:rPr lang="en-IN" sz="1200" b="1" i="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org.mockito.Mockito.</a:t>
            </a:r>
            <a:r>
              <a:rPr lang="en-IN" sz="1200" b="1" i="1" dirty="0" err="1">
                <a:solidFill>
                  <a:srgbClr val="000000"/>
                </a:solidFill>
                <a:latin typeface="Consolas" panose="020B0609020204030204" pitchFamily="49" charset="0"/>
              </a:rPr>
              <a:t>mock</a:t>
            </a:r>
            <a:r>
              <a:rPr lang="en-IN" sz="1200" b="1" i="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java.util.List</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org.junit.Test</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com.test.data.api.ServiceToDo</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com.test.data.api.ServiceTodDoStub</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ToDoBusinessImplMockTest</a:t>
            </a:r>
            <a:r>
              <a:rPr lang="en-IN" sz="1200" b="1" dirty="0">
                <a:solidFill>
                  <a:srgbClr val="000000"/>
                </a:solidFill>
                <a:latin typeface="Consolas" panose="020B0609020204030204" pitchFamily="49" charset="0"/>
              </a:rPr>
              <a:t> {</a:t>
            </a:r>
          </a:p>
          <a:p>
            <a:r>
              <a:rPr lang="en-IN" sz="1200" dirty="0">
                <a:solidFill>
                  <a:srgbClr val="646464"/>
                </a:solidFill>
                <a:latin typeface="Consolas" panose="020B0609020204030204" pitchFamily="49" charset="0"/>
              </a:rPr>
              <a:t>@Test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highlight>
                  <a:srgbClr val="D4D4D4"/>
                </a:highlight>
                <a:latin typeface="Consolas" panose="020B0609020204030204" pitchFamily="49" charset="0"/>
              </a:rPr>
              <a:t>testretrieveTodosRelatedToSpring_usingaMock</a:t>
            </a:r>
            <a:r>
              <a:rPr lang="en-IN" sz="1200" b="1" dirty="0">
                <a:solidFill>
                  <a:srgbClr val="000000"/>
                </a:solidFill>
                <a:highlight>
                  <a:srgbClr val="D4D4D4"/>
                </a:highlight>
                <a:latin typeface="Consolas" panose="020B0609020204030204" pitchFamily="49" charset="0"/>
              </a:rPr>
              <a:t>() {</a:t>
            </a:r>
          </a:p>
          <a:p>
            <a:r>
              <a:rPr lang="en-IN" sz="1200" dirty="0" err="1">
                <a:solidFill>
                  <a:srgbClr val="000000"/>
                </a:solidFill>
                <a:latin typeface="Consolas" panose="020B0609020204030204" pitchFamily="49" charset="0"/>
              </a:rPr>
              <a:t>ServiceToDo</a:t>
            </a:r>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todoServicemock</a:t>
            </a:r>
            <a:r>
              <a:rPr lang="en-IN" sz="1200" dirty="0">
                <a:solidFill>
                  <a:srgbClr val="000000"/>
                </a:solidFill>
                <a:latin typeface="Consolas" panose="020B0609020204030204" pitchFamily="49" charset="0"/>
              </a:rPr>
              <a:t>=</a:t>
            </a:r>
            <a:r>
              <a:rPr lang="en-IN" sz="1200" i="1" dirty="0">
                <a:solidFill>
                  <a:srgbClr val="000000"/>
                </a:solidFill>
                <a:latin typeface="Consolas" panose="020B0609020204030204" pitchFamily="49" charset="0"/>
              </a:rPr>
              <a:t>mock(</a:t>
            </a:r>
            <a:r>
              <a:rPr lang="en-IN" sz="1200" i="1" dirty="0" err="1">
                <a:solidFill>
                  <a:srgbClr val="000000"/>
                </a:solidFill>
                <a:latin typeface="Consolas" panose="020B0609020204030204" pitchFamily="49" charset="0"/>
              </a:rPr>
              <a:t>ServiceToDo.</a:t>
            </a:r>
            <a:r>
              <a:rPr lang="en-IN" sz="1200" b="1" i="1" dirty="0" err="1">
                <a:solidFill>
                  <a:srgbClr val="7F0055"/>
                </a:solidFill>
                <a:latin typeface="Consolas" panose="020B0609020204030204" pitchFamily="49" charset="0"/>
              </a:rPr>
              <a:t>class</a:t>
            </a:r>
            <a:r>
              <a:rPr lang="en-IN" sz="1200" b="1" i="1" dirty="0">
                <a:solidFill>
                  <a:srgbClr val="000000"/>
                </a:solidFill>
                <a:latin typeface="Consolas" panose="020B0609020204030204" pitchFamily="49" charset="0"/>
              </a:rPr>
              <a:t>);</a:t>
            </a:r>
          </a:p>
          <a:p>
            <a:r>
              <a:rPr lang="en-IN" sz="1200" dirty="0" err="1">
                <a:solidFill>
                  <a:srgbClr val="000000"/>
                </a:solidFill>
                <a:latin typeface="Consolas" panose="020B0609020204030204" pitchFamily="49" charset="0"/>
              </a:rPr>
              <a:t>ServiceToDo</a:t>
            </a:r>
            <a:r>
              <a:rPr lang="en-IN" sz="1200" dirty="0">
                <a:solidFill>
                  <a:srgbClr val="000000"/>
                </a:solidFill>
                <a:latin typeface="Consolas" panose="020B0609020204030204" pitchFamily="49" charset="0"/>
              </a:rPr>
              <a:t> </a:t>
            </a:r>
            <a:r>
              <a:rPr lang="en-IN" sz="1200" u="sng" dirty="0" err="1">
                <a:solidFill>
                  <a:srgbClr val="6A3E3E"/>
                </a:solidFill>
                <a:latin typeface="Consolas" panose="020B0609020204030204" pitchFamily="49" charset="0"/>
              </a:rPr>
              <a:t>todoService</a:t>
            </a:r>
            <a:r>
              <a:rPr lang="en-IN" sz="1200" u="sng" dirty="0">
                <a:solidFill>
                  <a:srgbClr val="000000"/>
                </a:solidFill>
                <a:latin typeface="Consolas" panose="020B0609020204030204" pitchFamily="49" charset="0"/>
              </a:rPr>
              <a:t>=</a:t>
            </a:r>
            <a:r>
              <a:rPr lang="en-IN" sz="1200" b="1" u="sng" dirty="0">
                <a:solidFill>
                  <a:srgbClr val="7F0055"/>
                </a:solidFill>
                <a:latin typeface="Consolas" panose="020B0609020204030204" pitchFamily="49" charset="0"/>
              </a:rPr>
              <a:t>new</a:t>
            </a:r>
            <a:r>
              <a:rPr lang="en-IN" sz="1200" b="1" u="sng" dirty="0">
                <a:solidFill>
                  <a:srgbClr val="000000"/>
                </a:solidFill>
                <a:latin typeface="Consolas" panose="020B0609020204030204" pitchFamily="49" charset="0"/>
              </a:rPr>
              <a:t> </a:t>
            </a:r>
            <a:r>
              <a:rPr lang="en-IN" sz="1200" b="1" u="sng" dirty="0" err="1">
                <a:solidFill>
                  <a:srgbClr val="000000"/>
                </a:solidFill>
                <a:latin typeface="Consolas" panose="020B0609020204030204" pitchFamily="49" charset="0"/>
              </a:rPr>
              <a:t>ServiceTodDoStub</a:t>
            </a:r>
            <a:r>
              <a:rPr lang="en-IN" sz="1200" b="1" u="sng"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dirty="0" err="1">
                <a:solidFill>
                  <a:srgbClr val="000000"/>
                </a:solidFill>
                <a:latin typeface="Consolas" panose="020B0609020204030204" pitchFamily="49" charset="0"/>
              </a:rPr>
              <a:t>BusinessImplClass</a:t>
            </a:r>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businessimpl</a:t>
            </a:r>
            <a:r>
              <a:rPr lang="en-IN" sz="1200" dirty="0">
                <a:solidFill>
                  <a:srgbClr val="000000"/>
                </a:solidFill>
                <a:latin typeface="Consolas" panose="020B0609020204030204" pitchFamily="49" charset="0"/>
              </a:rPr>
              <a:t>=</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BusinessImplClass</a:t>
            </a:r>
            <a:r>
              <a:rPr lang="en-IN" sz="1200" b="1" dirty="0">
                <a:solidFill>
                  <a:srgbClr val="000000"/>
                </a:solidFill>
                <a:latin typeface="Consolas" panose="020B0609020204030204" pitchFamily="49" charset="0"/>
              </a:rPr>
              <a:t>(</a:t>
            </a:r>
            <a:r>
              <a:rPr lang="en-IN" sz="1200" b="1" dirty="0" err="1">
                <a:solidFill>
                  <a:srgbClr val="6A3E3E"/>
                </a:solidFill>
                <a:latin typeface="Consolas" panose="020B0609020204030204" pitchFamily="49" charset="0"/>
              </a:rPr>
              <a:t>todoServicemock</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List&lt;String&gt; </a:t>
            </a:r>
            <a:r>
              <a:rPr lang="en-IN" sz="1200" dirty="0" err="1">
                <a:solidFill>
                  <a:srgbClr val="6A3E3E"/>
                </a:solidFill>
                <a:latin typeface="Consolas" panose="020B0609020204030204" pitchFamily="49" charset="0"/>
              </a:rPr>
              <a:t>filteredTodos</a:t>
            </a:r>
            <a:r>
              <a:rPr lang="en-IN" sz="1200" dirty="0">
                <a:solidFill>
                  <a:srgbClr val="000000"/>
                </a:solidFill>
                <a:latin typeface="Consolas" panose="020B0609020204030204" pitchFamily="49" charset="0"/>
              </a:rPr>
              <a:t>=</a:t>
            </a:r>
            <a:r>
              <a:rPr lang="en-IN" sz="1200" dirty="0" err="1">
                <a:solidFill>
                  <a:srgbClr val="6A3E3E"/>
                </a:solidFill>
                <a:latin typeface="Consolas" panose="020B0609020204030204" pitchFamily="49" charset="0"/>
              </a:rPr>
              <a:t>businessimpl</a:t>
            </a:r>
            <a:r>
              <a:rPr lang="en-IN" sz="1200" dirty="0" err="1">
                <a:solidFill>
                  <a:srgbClr val="000000"/>
                </a:solidFill>
                <a:latin typeface="Consolas" panose="020B0609020204030204" pitchFamily="49" charset="0"/>
              </a:rPr>
              <a:t>.retrieveTodosRelatedToSpring</a:t>
            </a:r>
            <a:r>
              <a:rPr lang="en-IN" sz="1200" dirty="0">
                <a:solidFill>
                  <a:srgbClr val="000000"/>
                </a:solidFill>
                <a:latin typeface="Consolas" panose="020B0609020204030204" pitchFamily="49" charset="0"/>
              </a:rPr>
              <a:t>(</a:t>
            </a:r>
            <a:r>
              <a:rPr lang="en-IN" sz="1200" dirty="0">
                <a:solidFill>
                  <a:srgbClr val="2A00FF"/>
                </a:solidFill>
                <a:latin typeface="Consolas" panose="020B0609020204030204" pitchFamily="49" charset="0"/>
              </a:rPr>
              <a:t>"Dummy"</a:t>
            </a:r>
            <a:r>
              <a:rPr lang="en-IN" sz="1200" dirty="0">
                <a:solidFill>
                  <a:srgbClr val="000000"/>
                </a:solidFill>
                <a:latin typeface="Consolas" panose="020B0609020204030204" pitchFamily="49" charset="0"/>
              </a:rPr>
              <a:t>);</a:t>
            </a:r>
          </a:p>
          <a:p>
            <a:r>
              <a:rPr lang="en-IN" sz="1200" i="1" dirty="0" err="1">
                <a:solidFill>
                  <a:srgbClr val="000000"/>
                </a:solidFill>
                <a:latin typeface="Consolas" panose="020B0609020204030204" pitchFamily="49" charset="0"/>
              </a:rPr>
              <a:t>assertEquals</a:t>
            </a:r>
            <a:r>
              <a:rPr lang="en-IN" sz="1200" i="1" dirty="0">
                <a:solidFill>
                  <a:srgbClr val="000000"/>
                </a:solidFill>
                <a:latin typeface="Consolas" panose="020B0609020204030204" pitchFamily="49" charset="0"/>
              </a:rPr>
              <a:t>(2,</a:t>
            </a:r>
            <a:r>
              <a:rPr lang="en-IN" sz="1200" i="1" dirty="0">
                <a:solidFill>
                  <a:srgbClr val="6A3E3E"/>
                </a:solidFill>
                <a:latin typeface="Consolas" panose="020B0609020204030204" pitchFamily="49" charset="0"/>
              </a:rPr>
              <a:t>filteredTodos</a:t>
            </a:r>
            <a:r>
              <a:rPr lang="en-IN" sz="1200" i="1" dirty="0">
                <a:solidFill>
                  <a:srgbClr val="000000"/>
                </a:solidFill>
                <a:latin typeface="Consolas" panose="020B0609020204030204" pitchFamily="49" charset="0"/>
              </a:rPr>
              <a:t>.size() );</a:t>
            </a:r>
          </a:p>
          <a:p>
            <a:r>
              <a:rPr lang="en-IN" sz="1200"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a:t>
            </a:r>
            <a:endParaRPr lang="en-IN" sz="1200" dirty="0"/>
          </a:p>
        </p:txBody>
      </p:sp>
    </p:spTree>
    <p:extLst>
      <p:ext uri="{BB962C8B-B14F-4D97-AF65-F5344CB8AC3E}">
        <p14:creationId xmlns:p14="http://schemas.microsoft.com/office/powerpoint/2010/main" val="94055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A2F7-C5D9-4782-9153-EDFD7B46D411}"/>
              </a:ext>
            </a:extLst>
          </p:cNvPr>
          <p:cNvSpPr>
            <a:spLocks noGrp="1"/>
          </p:cNvSpPr>
          <p:nvPr>
            <p:ph type="title"/>
          </p:nvPr>
        </p:nvSpPr>
        <p:spPr/>
        <p:txBody>
          <a:bodyPr>
            <a:normAutofit fontScale="90000"/>
          </a:bodyPr>
          <a:lstStyle/>
          <a:p>
            <a:r>
              <a:rPr lang="en-US" dirty="0"/>
              <a:t>Demo: Stubbing variations with Mockito Cont..</a:t>
            </a:r>
            <a:endParaRPr lang="en-IN" dirty="0"/>
          </a:p>
        </p:txBody>
      </p:sp>
      <p:sp>
        <p:nvSpPr>
          <p:cNvPr id="3" name="Content Placeholder 2">
            <a:extLst>
              <a:ext uri="{FF2B5EF4-FFF2-40B4-BE49-F238E27FC236}">
                <a16:creationId xmlns:a16="http://schemas.microsoft.com/office/drawing/2014/main" id="{77330F35-34D6-4A5A-91C1-08A66A1165B6}"/>
              </a:ext>
            </a:extLst>
          </p:cNvPr>
          <p:cNvSpPr>
            <a:spLocks noGrp="1"/>
          </p:cNvSpPr>
          <p:nvPr>
            <p:ph idx="1"/>
          </p:nvPr>
        </p:nvSpPr>
        <p:spPr>
          <a:xfrm>
            <a:off x="304800" y="1219200"/>
            <a:ext cx="4648200" cy="5059363"/>
          </a:xfrm>
        </p:spPr>
        <p:txBody>
          <a:bodyPr>
            <a:normAutofit lnSpcReduction="10000"/>
          </a:bodyPr>
          <a:lstStyle/>
          <a:p>
            <a:pPr marL="0" indent="0">
              <a:buNone/>
            </a:pPr>
            <a:r>
              <a:rPr lang="en-IN" dirty="0"/>
              <a:t>package </a:t>
            </a:r>
            <a:r>
              <a:rPr lang="en-IN" dirty="0" err="1"/>
              <a:t>com.test.data.api</a:t>
            </a:r>
            <a:r>
              <a:rPr lang="en-IN" dirty="0"/>
              <a:t>;</a:t>
            </a:r>
          </a:p>
          <a:p>
            <a:pPr marL="0" indent="0">
              <a:buNone/>
            </a:pPr>
            <a:endParaRPr lang="en-IN" dirty="0"/>
          </a:p>
          <a:p>
            <a:pPr marL="0" indent="0">
              <a:buNone/>
            </a:pPr>
            <a:r>
              <a:rPr lang="en-IN" dirty="0"/>
              <a:t>import </a:t>
            </a:r>
            <a:r>
              <a:rPr lang="en-IN" dirty="0" err="1"/>
              <a:t>java.util.Arrays</a:t>
            </a:r>
            <a:r>
              <a:rPr lang="en-IN" dirty="0"/>
              <a:t>;</a:t>
            </a:r>
          </a:p>
          <a:p>
            <a:pPr marL="0" indent="0">
              <a:buNone/>
            </a:pPr>
            <a:r>
              <a:rPr lang="en-IN" dirty="0"/>
              <a:t>import </a:t>
            </a:r>
            <a:r>
              <a:rPr lang="en-IN" dirty="0" err="1"/>
              <a:t>java.util.List</a:t>
            </a:r>
            <a:r>
              <a:rPr lang="en-IN" dirty="0"/>
              <a:t>;</a:t>
            </a:r>
          </a:p>
          <a:p>
            <a:pPr marL="0" indent="0">
              <a:buNone/>
            </a:pPr>
            <a:endParaRPr lang="en-IN" dirty="0"/>
          </a:p>
          <a:p>
            <a:pPr marL="0" indent="0">
              <a:buNone/>
            </a:pPr>
            <a:r>
              <a:rPr lang="en-IN" dirty="0"/>
              <a:t>public class </a:t>
            </a:r>
            <a:r>
              <a:rPr lang="en-IN" dirty="0" err="1"/>
              <a:t>ServiceTodDoStub</a:t>
            </a:r>
            <a:r>
              <a:rPr lang="en-IN" dirty="0"/>
              <a:t> implements </a:t>
            </a:r>
            <a:r>
              <a:rPr lang="en-IN" dirty="0" err="1"/>
              <a:t>ServiceToDo</a:t>
            </a:r>
            <a:r>
              <a:rPr lang="en-IN" dirty="0"/>
              <a:t>{</a:t>
            </a:r>
          </a:p>
          <a:p>
            <a:pPr marL="0" indent="0">
              <a:buNone/>
            </a:pPr>
            <a:endParaRPr lang="en-IN" dirty="0"/>
          </a:p>
          <a:p>
            <a:pPr marL="0" indent="0">
              <a:buNone/>
            </a:pPr>
            <a:r>
              <a:rPr lang="en-IN" dirty="0"/>
              <a:t>public List&lt;String&gt; </a:t>
            </a:r>
            <a:r>
              <a:rPr lang="en-IN" dirty="0" err="1"/>
              <a:t>retrieveTodos</a:t>
            </a:r>
            <a:r>
              <a:rPr lang="en-IN" dirty="0"/>
              <a:t>(String user)</a:t>
            </a:r>
          </a:p>
          <a:p>
            <a:pPr marL="0" indent="0">
              <a:buNone/>
            </a:pPr>
            <a:r>
              <a:rPr lang="en-IN" dirty="0"/>
              <a:t> {</a:t>
            </a:r>
          </a:p>
          <a:p>
            <a:pPr marL="0" indent="0">
              <a:buNone/>
            </a:pPr>
            <a:r>
              <a:rPr lang="en-IN" dirty="0"/>
              <a:t>// TODO Auto-generated method stub</a:t>
            </a:r>
          </a:p>
          <a:p>
            <a:pPr marL="0" indent="0">
              <a:buNone/>
            </a:pPr>
            <a:r>
              <a:rPr lang="en-IN" dirty="0"/>
              <a:t>return </a:t>
            </a:r>
            <a:r>
              <a:rPr lang="en-IN" dirty="0" err="1"/>
              <a:t>Arrays.</a:t>
            </a:r>
            <a:r>
              <a:rPr lang="en-IN" i="1" dirty="0" err="1"/>
              <a:t>asList</a:t>
            </a:r>
            <a:r>
              <a:rPr lang="en-IN" i="1" dirty="0"/>
              <a:t>("Stub1 is s1", "Stub2 is s2","Stub3 is s2");</a:t>
            </a:r>
          </a:p>
          <a:p>
            <a:pPr marL="0" indent="0">
              <a:buNone/>
            </a:pPr>
            <a:r>
              <a:rPr lang="en-IN" dirty="0"/>
              <a:t>}}</a:t>
            </a:r>
          </a:p>
          <a:p>
            <a:pPr marL="0" indent="0">
              <a:buNone/>
            </a:pPr>
            <a:r>
              <a:rPr lang="en-IN" dirty="0"/>
              <a:t>After Writing the code in </a:t>
            </a:r>
            <a:r>
              <a:rPr lang="en-IN" dirty="0" err="1"/>
              <a:t>src</a:t>
            </a:r>
            <a:r>
              <a:rPr lang="en-IN" dirty="0"/>
              <a:t>/test/java packages for mocking the method we need to select the method and right click on method and select debug as Junit Test. We can see the variable and </a:t>
            </a:r>
            <a:r>
              <a:rPr lang="en-IN" dirty="0" err="1"/>
              <a:t>and</a:t>
            </a:r>
            <a:r>
              <a:rPr lang="en-IN" dirty="0"/>
              <a:t> breakpoints tab</a:t>
            </a:r>
          </a:p>
          <a:p>
            <a:pPr marL="0" indent="0">
              <a:buNone/>
            </a:pPr>
            <a:endParaRPr lang="en-IN" b="0" dirty="0"/>
          </a:p>
        </p:txBody>
      </p:sp>
      <p:pic>
        <p:nvPicPr>
          <p:cNvPr id="5" name="Picture 4">
            <a:extLst>
              <a:ext uri="{FF2B5EF4-FFF2-40B4-BE49-F238E27FC236}">
                <a16:creationId xmlns:a16="http://schemas.microsoft.com/office/drawing/2014/main" id="{6463ACEE-EE6B-44BA-93A4-69E713447CA4}"/>
              </a:ext>
            </a:extLst>
          </p:cNvPr>
          <p:cNvPicPr>
            <a:picLocks noChangeAspect="1"/>
          </p:cNvPicPr>
          <p:nvPr/>
        </p:nvPicPr>
        <p:blipFill rotWithShape="1">
          <a:blip r:embed="rId2"/>
          <a:srcRect l="32500" t="32215" r="14166" b="15909"/>
          <a:stretch/>
        </p:blipFill>
        <p:spPr>
          <a:xfrm>
            <a:off x="4956748" y="1703440"/>
            <a:ext cx="3886200" cy="3124200"/>
          </a:xfrm>
          <a:prstGeom prst="rect">
            <a:avLst/>
          </a:prstGeom>
        </p:spPr>
      </p:pic>
      <p:sp>
        <p:nvSpPr>
          <p:cNvPr id="6" name="Oval 5">
            <a:extLst>
              <a:ext uri="{FF2B5EF4-FFF2-40B4-BE49-F238E27FC236}">
                <a16:creationId xmlns:a16="http://schemas.microsoft.com/office/drawing/2014/main" id="{79959EC2-4CA9-43E2-A340-3ACADCF17A08}"/>
              </a:ext>
            </a:extLst>
          </p:cNvPr>
          <p:cNvSpPr/>
          <p:nvPr/>
        </p:nvSpPr>
        <p:spPr>
          <a:xfrm>
            <a:off x="4953000" y="1955814"/>
            <a:ext cx="1295400" cy="639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28087FE-704C-4E68-B6F9-B5CE7823CEF3}"/>
              </a:ext>
            </a:extLst>
          </p:cNvPr>
          <p:cNvSpPr/>
          <p:nvPr/>
        </p:nvSpPr>
        <p:spPr>
          <a:xfrm>
            <a:off x="6096000" y="4114800"/>
            <a:ext cx="29718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0199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Demo: Stubbing variations with Mockito Cont..</a:t>
            </a:r>
          </a:p>
        </p:txBody>
      </p:sp>
      <p:pic>
        <p:nvPicPr>
          <p:cNvPr id="4" name="Picture 3">
            <a:extLst>
              <a:ext uri="{FF2B5EF4-FFF2-40B4-BE49-F238E27FC236}">
                <a16:creationId xmlns:a16="http://schemas.microsoft.com/office/drawing/2014/main" id="{DFF835AE-C5F7-49E8-84D2-90B61CDAAA9B}"/>
              </a:ext>
            </a:extLst>
          </p:cNvPr>
          <p:cNvPicPr>
            <a:picLocks noChangeAspect="1"/>
          </p:cNvPicPr>
          <p:nvPr/>
        </p:nvPicPr>
        <p:blipFill rotWithShape="1">
          <a:blip r:embed="rId2"/>
          <a:srcRect b="19117"/>
          <a:stretch/>
        </p:blipFill>
        <p:spPr>
          <a:xfrm>
            <a:off x="304800" y="2286000"/>
            <a:ext cx="8229600" cy="4191001"/>
          </a:xfrm>
          <a:prstGeom prst="rect">
            <a:avLst/>
          </a:prstGeom>
        </p:spPr>
      </p:pic>
      <p:sp>
        <p:nvSpPr>
          <p:cNvPr id="3" name="TextBox 2">
            <a:extLst>
              <a:ext uri="{FF2B5EF4-FFF2-40B4-BE49-F238E27FC236}">
                <a16:creationId xmlns:a16="http://schemas.microsoft.com/office/drawing/2014/main" id="{C947D60C-180F-43B3-94E8-19E4678B4BDD}"/>
              </a:ext>
            </a:extLst>
          </p:cNvPr>
          <p:cNvSpPr txBox="1"/>
          <p:nvPr/>
        </p:nvSpPr>
        <p:spPr>
          <a:xfrm>
            <a:off x="304800" y="1143000"/>
            <a:ext cx="8458200" cy="369332"/>
          </a:xfrm>
          <a:prstGeom prst="rect">
            <a:avLst/>
          </a:prstGeom>
          <a:noFill/>
        </p:spPr>
        <p:txBody>
          <a:bodyPr wrap="square" rtlCol="0">
            <a:spAutoFit/>
          </a:bodyPr>
          <a:lstStyle/>
          <a:p>
            <a:r>
              <a:rPr lang="en-IN" dirty="0"/>
              <a:t>We can see the below screen</a:t>
            </a:r>
          </a:p>
        </p:txBody>
      </p:sp>
    </p:spTree>
    <p:extLst>
      <p:ext uri="{BB962C8B-B14F-4D97-AF65-F5344CB8AC3E}">
        <p14:creationId xmlns:p14="http://schemas.microsoft.com/office/powerpoint/2010/main" val="2955390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EasyMock vs Mockito </a:t>
            </a:r>
          </a:p>
        </p:txBody>
      </p:sp>
      <p:graphicFrame>
        <p:nvGraphicFramePr>
          <p:cNvPr id="7" name="Table 6"/>
          <p:cNvGraphicFramePr>
            <a:graphicFrameLocks noGrp="1"/>
          </p:cNvGraphicFramePr>
          <p:nvPr>
            <p:extLst>
              <p:ext uri="{D42A27DB-BD31-4B8C-83A1-F6EECF244321}">
                <p14:modId xmlns:p14="http://schemas.microsoft.com/office/powerpoint/2010/main" val="3512953274"/>
              </p:ext>
            </p:extLst>
          </p:nvPr>
        </p:nvGraphicFramePr>
        <p:xfrm>
          <a:off x="256903" y="990600"/>
          <a:ext cx="8686800" cy="5410199"/>
        </p:xfrm>
        <a:graphic>
          <a:graphicData uri="http://schemas.openxmlformats.org/drawingml/2006/table">
            <a:tbl>
              <a:tblPr firstRow="1" bandRow="1">
                <a:tableStyleId>{21E4AEA4-8DFA-4A89-87EB-49C32662AFE0}</a:tableStyleId>
              </a:tblPr>
              <a:tblGrid>
                <a:gridCol w="4343400">
                  <a:extLst>
                    <a:ext uri="{9D8B030D-6E8A-4147-A177-3AD203B41FA5}">
                      <a16:colId xmlns:a16="http://schemas.microsoft.com/office/drawing/2014/main" val="462850196"/>
                    </a:ext>
                  </a:extLst>
                </a:gridCol>
                <a:gridCol w="4343400">
                  <a:extLst>
                    <a:ext uri="{9D8B030D-6E8A-4147-A177-3AD203B41FA5}">
                      <a16:colId xmlns:a16="http://schemas.microsoft.com/office/drawing/2014/main" val="2090674963"/>
                    </a:ext>
                  </a:extLst>
                </a:gridCol>
              </a:tblGrid>
              <a:tr h="3985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EasyMock</a:t>
                      </a:r>
                    </a:p>
                  </a:txBody>
                  <a:tcPr/>
                </a:tc>
                <a:tc>
                  <a:txBody>
                    <a:bodyPr/>
                    <a:lstStyle/>
                    <a:p>
                      <a:pPr algn="ctr"/>
                      <a:r>
                        <a:rPr lang="en-US" dirty="0"/>
                        <a:t>Mockito</a:t>
                      </a:r>
                    </a:p>
                  </a:txBody>
                  <a:tcPr/>
                </a:tc>
                <a:extLst>
                  <a:ext uri="{0D108BD9-81ED-4DB2-BD59-A6C34878D82A}">
                    <a16:rowId xmlns:a16="http://schemas.microsoft.com/office/drawing/2014/main" val="837619921"/>
                  </a:ext>
                </a:extLst>
              </a:tr>
              <a:tr h="1867092">
                <a:tc>
                  <a:txBody>
                    <a:bodyPr/>
                    <a:lstStyle/>
                    <a:p>
                      <a:r>
                        <a:rPr lang="en-US" dirty="0"/>
                        <a:t>It has a full fledge guide for installation along with API available for browsing and understanding the framework.</a:t>
                      </a:r>
                    </a:p>
                  </a:txBody>
                  <a:tcPr/>
                </a:tc>
                <a:tc>
                  <a:txBody>
                    <a:bodyPr/>
                    <a:lstStyle/>
                    <a:p>
                      <a:r>
                        <a:rPr lang="en-US" dirty="0"/>
                        <a:t>It focuses on simple API rules and has easy ways for developers when mocking classes or interfaces as there is only one kind of mock and one way of creating mocks.</a:t>
                      </a:r>
                    </a:p>
                  </a:txBody>
                  <a:tcPr/>
                </a:tc>
                <a:extLst>
                  <a:ext uri="{0D108BD9-81ED-4DB2-BD59-A6C34878D82A}">
                    <a16:rowId xmlns:a16="http://schemas.microsoft.com/office/drawing/2014/main" val="245313104"/>
                  </a:ext>
                </a:extLst>
              </a:tr>
              <a:tr h="982680">
                <a:tc>
                  <a:txBody>
                    <a:bodyPr/>
                    <a:lstStyle/>
                    <a:p>
                      <a:r>
                        <a:rPr lang="en-US" dirty="0"/>
                        <a:t>Developers can switch between nice, normal, and strict mocking controls.</a:t>
                      </a:r>
                    </a:p>
                  </a:txBody>
                  <a:tcPr/>
                </a:tc>
                <a:tc>
                  <a:txBody>
                    <a:bodyPr/>
                    <a:lstStyle/>
                    <a:p>
                      <a:r>
                        <a:rPr lang="en-US" dirty="0"/>
                        <a:t>Mockito’s extension -</a:t>
                      </a:r>
                      <a:r>
                        <a:rPr lang="en-US" dirty="0" err="1"/>
                        <a:t>PowerMock</a:t>
                      </a:r>
                      <a:r>
                        <a:rPr lang="en-US" dirty="0"/>
                        <a:t> makes it possible for testing static methods, etc.</a:t>
                      </a:r>
                    </a:p>
                  </a:txBody>
                  <a:tcPr/>
                </a:tc>
                <a:extLst>
                  <a:ext uri="{0D108BD9-81ED-4DB2-BD59-A6C34878D82A}">
                    <a16:rowId xmlns:a16="http://schemas.microsoft.com/office/drawing/2014/main" val="1072247304"/>
                  </a:ext>
                </a:extLst>
              </a:tr>
              <a:tr h="2161896">
                <a:tc>
                  <a:txBody>
                    <a:bodyPr/>
                    <a:lstStyle/>
                    <a:p>
                      <a:r>
                        <a:rPr lang="en-US" dirty="0"/>
                        <a:t>Unlike other frameworks, there is no dedicated community to address queries and discussion. </a:t>
                      </a:r>
                    </a:p>
                  </a:txBody>
                  <a:tcPr/>
                </a:tc>
                <a:tc>
                  <a:txBody>
                    <a:bodyPr/>
                    <a:lstStyle/>
                    <a:p>
                      <a:r>
                        <a:rPr lang="en-US" dirty="0"/>
                        <a:t>It cannot mock static or private methods. because Mockito prefers object orientation and dependency injection over static, procedural code that is hard to understand &amp; change.</a:t>
                      </a:r>
                    </a:p>
                  </a:txBody>
                  <a:tcPr/>
                </a:tc>
                <a:extLst>
                  <a:ext uri="{0D108BD9-81ED-4DB2-BD59-A6C34878D82A}">
                    <a16:rowId xmlns:a16="http://schemas.microsoft.com/office/drawing/2014/main" val="411587267"/>
                  </a:ext>
                </a:extLst>
              </a:tr>
            </a:tbl>
          </a:graphicData>
        </a:graphic>
      </p:graphicFrame>
    </p:spTree>
    <p:extLst>
      <p:ext uri="{BB962C8B-B14F-4D97-AF65-F5344CB8AC3E}">
        <p14:creationId xmlns:p14="http://schemas.microsoft.com/office/powerpoint/2010/main" val="1328537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BDD</a:t>
            </a:r>
          </a:p>
        </p:txBody>
      </p:sp>
      <p:sp>
        <p:nvSpPr>
          <p:cNvPr id="3" name="Content Placeholder 2"/>
          <p:cNvSpPr>
            <a:spLocks noGrp="1"/>
          </p:cNvSpPr>
          <p:nvPr>
            <p:ph idx="1"/>
          </p:nvPr>
        </p:nvSpPr>
        <p:spPr>
          <a:xfrm>
            <a:off x="457200" y="1066800"/>
            <a:ext cx="8229600" cy="4876800"/>
          </a:xfrm>
        </p:spPr>
        <p:txBody>
          <a:bodyPr>
            <a:noAutofit/>
          </a:bodyPr>
          <a:lstStyle/>
          <a:p>
            <a:r>
              <a:rPr lang="en-US" sz="2000" b="0" dirty="0"/>
              <a:t>BDD stands for </a:t>
            </a:r>
            <a:r>
              <a:rPr lang="en-IN" sz="2000" b="0" dirty="0"/>
              <a:t>Behaviour-Driven Development and makes it easy for all parties to understand the business requirement.</a:t>
            </a:r>
            <a:endParaRPr lang="en-US" sz="2000" b="0" dirty="0"/>
          </a:p>
          <a:p>
            <a:r>
              <a:rPr lang="en-US" sz="2000" b="0" dirty="0"/>
              <a:t>Its main attention is  on the application behavior.</a:t>
            </a:r>
          </a:p>
          <a:p>
            <a:r>
              <a:rPr lang="en-US" sz="2000" b="0" dirty="0"/>
              <a:t>It lays a specific layered approach of writing tests by using below three sections (Arrange, Act, Assert):</a:t>
            </a:r>
          </a:p>
          <a:p>
            <a:pPr lvl="1"/>
            <a:r>
              <a:rPr lang="en-US" sz="1800" i="1" dirty="0"/>
              <a:t>given</a:t>
            </a:r>
            <a:r>
              <a:rPr lang="en-US" sz="1800" dirty="0"/>
              <a:t> some preconditions (Arrange)</a:t>
            </a:r>
          </a:p>
          <a:p>
            <a:pPr lvl="1"/>
            <a:r>
              <a:rPr lang="en-US" sz="1800" i="1" dirty="0"/>
              <a:t>when</a:t>
            </a:r>
            <a:r>
              <a:rPr lang="en-US" sz="1800" dirty="0"/>
              <a:t> an action occurs (Act)</a:t>
            </a:r>
          </a:p>
          <a:p>
            <a:pPr lvl="1"/>
            <a:r>
              <a:rPr lang="en-US" sz="1800" i="1" dirty="0"/>
              <a:t>then</a:t>
            </a:r>
            <a:r>
              <a:rPr lang="en-US" sz="1800" dirty="0"/>
              <a:t> verify the output (Assert)</a:t>
            </a:r>
          </a:p>
          <a:p>
            <a:endParaRPr lang="en-US" sz="2000" b="0" dirty="0"/>
          </a:p>
          <a:p>
            <a:r>
              <a:rPr lang="en-US" sz="2000" b="0" dirty="0"/>
              <a:t>BDD class is shipped along with Mockito library having BDD-friendly APIs. This API furnishes more developer friendly ways to arrange tests using </a:t>
            </a:r>
            <a:r>
              <a:rPr lang="en-US" sz="2000" b="0" i="1" dirty="0"/>
              <a:t>given()</a:t>
            </a:r>
            <a:r>
              <a:rPr lang="en-US" sz="2000" b="0" dirty="0"/>
              <a:t> and making assertions using </a:t>
            </a:r>
            <a:r>
              <a:rPr lang="en-US" sz="2000" b="0" i="1" dirty="0"/>
              <a:t>then()</a:t>
            </a:r>
            <a:r>
              <a:rPr lang="en-US" sz="2000" b="0" dirty="0"/>
              <a:t>.</a:t>
            </a:r>
          </a:p>
        </p:txBody>
      </p:sp>
    </p:spTree>
    <p:extLst>
      <p:ext uri="{BB962C8B-B14F-4D97-AF65-F5344CB8AC3E}">
        <p14:creationId xmlns:p14="http://schemas.microsoft.com/office/powerpoint/2010/main" val="3621621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BDD Cont..</a:t>
            </a:r>
          </a:p>
        </p:txBody>
      </p:sp>
      <p:sp>
        <p:nvSpPr>
          <p:cNvPr id="3" name="Content Placeholder 2"/>
          <p:cNvSpPr>
            <a:spLocks noGrp="1"/>
          </p:cNvSpPr>
          <p:nvPr>
            <p:ph idx="1"/>
          </p:nvPr>
        </p:nvSpPr>
        <p:spPr>
          <a:xfrm>
            <a:off x="457200" y="1600200"/>
            <a:ext cx="8229600" cy="525621"/>
          </a:xfrm>
        </p:spPr>
        <p:txBody>
          <a:bodyPr>
            <a:normAutofit/>
          </a:bodyPr>
          <a:lstStyle/>
          <a:p>
            <a:r>
              <a:rPr lang="en-US" sz="2000" b="0" dirty="0"/>
              <a:t>Maven Dependencies</a:t>
            </a:r>
          </a:p>
          <a:p>
            <a:endParaRPr lang="en-US" sz="2000" b="0" dirty="0"/>
          </a:p>
        </p:txBody>
      </p:sp>
      <p:graphicFrame>
        <p:nvGraphicFramePr>
          <p:cNvPr id="4" name="Table 3"/>
          <p:cNvGraphicFramePr>
            <a:graphicFrameLocks noGrp="1"/>
          </p:cNvGraphicFramePr>
          <p:nvPr>
            <p:extLst>
              <p:ext uri="{D42A27DB-BD31-4B8C-83A1-F6EECF244321}">
                <p14:modId xmlns:p14="http://schemas.microsoft.com/office/powerpoint/2010/main" val="2145733259"/>
              </p:ext>
            </p:extLst>
          </p:nvPr>
        </p:nvGraphicFramePr>
        <p:xfrm>
          <a:off x="1600200" y="2362200"/>
          <a:ext cx="6096000" cy="173736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2957237060"/>
                    </a:ext>
                  </a:extLst>
                </a:gridCol>
              </a:tblGrid>
              <a:tr h="370840">
                <a:tc>
                  <a:txBody>
                    <a:bodyPr/>
                    <a:lstStyle/>
                    <a:p>
                      <a:r>
                        <a:rPr lang="en-US" dirty="0"/>
                        <a:t>&lt;dependency&gt;</a:t>
                      </a:r>
                    </a:p>
                    <a:p>
                      <a:r>
                        <a:rPr lang="en-US" dirty="0"/>
                        <a:t>    &lt;groupId&gt;org.mockito&lt;/groupId&gt;</a:t>
                      </a:r>
                    </a:p>
                    <a:p>
                      <a:r>
                        <a:rPr lang="en-US" dirty="0"/>
                        <a:t>    &lt;artifactId&gt;mockito-core&lt;/artifactId&gt;</a:t>
                      </a:r>
                    </a:p>
                    <a:p>
                      <a:r>
                        <a:rPr lang="en-US" dirty="0"/>
                        <a:t>    &lt;version&gt;2.21.0&lt;/version&gt;</a:t>
                      </a:r>
                    </a:p>
                    <a:p>
                      <a:r>
                        <a:rPr lang="en-US" dirty="0"/>
                        <a:t>&lt;/dependency&gt;</a:t>
                      </a:r>
                    </a:p>
                    <a:p>
                      <a:endParaRPr lang="en-US" dirty="0"/>
                    </a:p>
                  </a:txBody>
                  <a:tcPr/>
                </a:tc>
                <a:extLst>
                  <a:ext uri="{0D108BD9-81ED-4DB2-BD59-A6C34878D82A}">
                    <a16:rowId xmlns:a16="http://schemas.microsoft.com/office/drawing/2014/main" val="3171937125"/>
                  </a:ext>
                </a:extLst>
              </a:tr>
            </a:tbl>
          </a:graphicData>
        </a:graphic>
      </p:graphicFrame>
      <p:sp>
        <p:nvSpPr>
          <p:cNvPr id="5" name="Rectangle 4"/>
          <p:cNvSpPr/>
          <p:nvPr/>
        </p:nvSpPr>
        <p:spPr>
          <a:xfrm>
            <a:off x="666931" y="4335939"/>
            <a:ext cx="3295469" cy="400110"/>
          </a:xfrm>
          <a:prstGeom prst="rect">
            <a:avLst/>
          </a:prstGeom>
        </p:spPr>
        <p:txBody>
          <a:bodyPr wrap="square">
            <a:spAutoFit/>
          </a:bodyPr>
          <a:lstStyle/>
          <a:p>
            <a:r>
              <a:rPr lang="en-US" sz="2000" dirty="0"/>
              <a:t>Imports</a:t>
            </a:r>
          </a:p>
        </p:txBody>
      </p:sp>
      <p:graphicFrame>
        <p:nvGraphicFramePr>
          <p:cNvPr id="6" name="Table 5"/>
          <p:cNvGraphicFramePr>
            <a:graphicFrameLocks noGrp="1"/>
          </p:cNvGraphicFramePr>
          <p:nvPr>
            <p:extLst>
              <p:ext uri="{D42A27DB-BD31-4B8C-83A1-F6EECF244321}">
                <p14:modId xmlns:p14="http://schemas.microsoft.com/office/powerpoint/2010/main" val="4054863502"/>
              </p:ext>
            </p:extLst>
          </p:nvPr>
        </p:nvGraphicFramePr>
        <p:xfrm>
          <a:off x="1524000" y="4894682"/>
          <a:ext cx="6096000" cy="64008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2695140574"/>
                    </a:ext>
                  </a:extLst>
                </a:gridCol>
              </a:tblGrid>
              <a:tr h="439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import static org.mockito.BDDMockito.*;</a:t>
                      </a:r>
                    </a:p>
                    <a:p>
                      <a:endParaRPr lang="en-US" dirty="0"/>
                    </a:p>
                  </a:txBody>
                  <a:tcPr/>
                </a:tc>
                <a:extLst>
                  <a:ext uri="{0D108BD9-81ED-4DB2-BD59-A6C34878D82A}">
                    <a16:rowId xmlns:a16="http://schemas.microsoft.com/office/drawing/2014/main" val="594344774"/>
                  </a:ext>
                </a:extLst>
              </a:tr>
            </a:tbl>
          </a:graphicData>
        </a:graphic>
      </p:graphicFrame>
    </p:spTree>
    <p:extLst>
      <p:ext uri="{BB962C8B-B14F-4D97-AF65-F5344CB8AC3E}">
        <p14:creationId xmlns:p14="http://schemas.microsoft.com/office/powerpoint/2010/main" val="3663489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Given When Then</a:t>
            </a:r>
          </a:p>
        </p:txBody>
      </p:sp>
      <p:sp>
        <p:nvSpPr>
          <p:cNvPr id="3" name="Content Placeholder 2"/>
          <p:cNvSpPr>
            <a:spLocks noGrp="1"/>
          </p:cNvSpPr>
          <p:nvPr>
            <p:ph idx="1"/>
          </p:nvPr>
        </p:nvSpPr>
        <p:spPr>
          <a:xfrm>
            <a:off x="533400" y="914400"/>
            <a:ext cx="8229600" cy="5029200"/>
          </a:xfrm>
        </p:spPr>
        <p:txBody>
          <a:bodyPr>
            <a:noAutofit/>
          </a:bodyPr>
          <a:lstStyle/>
          <a:p>
            <a:r>
              <a:rPr lang="en-US" sz="2000" dirty="0"/>
              <a:t>Given-When-Then</a:t>
            </a:r>
            <a:r>
              <a:rPr lang="en-US" sz="2000" b="0" dirty="0"/>
              <a:t> is a style of representing tests or specifying a system's behavior with all conditions pre and post.</a:t>
            </a:r>
          </a:p>
          <a:p>
            <a:r>
              <a:rPr lang="en-US" sz="2000" dirty="0"/>
              <a:t>Break up for Given-When-Then </a:t>
            </a:r>
          </a:p>
          <a:p>
            <a:endParaRPr lang="en-US" sz="2000" b="0" dirty="0"/>
          </a:p>
          <a:p>
            <a:pPr marL="0" indent="0">
              <a:buNone/>
            </a:pPr>
            <a:endParaRPr lang="en-US" sz="2000" b="0" dirty="0"/>
          </a:p>
          <a:p>
            <a:pPr lvl="1"/>
            <a:endParaRPr lang="en-US" sz="1800" b="1" dirty="0"/>
          </a:p>
        </p:txBody>
      </p:sp>
      <p:pic>
        <p:nvPicPr>
          <p:cNvPr id="6" name="Picture 5">
            <a:extLst>
              <a:ext uri="{FF2B5EF4-FFF2-40B4-BE49-F238E27FC236}">
                <a16:creationId xmlns:a16="http://schemas.microsoft.com/office/drawing/2014/main" id="{A8732A8B-65FC-4E9A-820F-1F9F271A1374}"/>
              </a:ext>
            </a:extLst>
          </p:cNvPr>
          <p:cNvPicPr>
            <a:picLocks noChangeAspect="1"/>
          </p:cNvPicPr>
          <p:nvPr/>
        </p:nvPicPr>
        <p:blipFill>
          <a:blip r:embed="rId3"/>
          <a:stretch>
            <a:fillRect/>
          </a:stretch>
        </p:blipFill>
        <p:spPr>
          <a:xfrm>
            <a:off x="1143000" y="2209800"/>
            <a:ext cx="6000750" cy="4038600"/>
          </a:xfrm>
          <a:prstGeom prst="rect">
            <a:avLst/>
          </a:prstGeom>
        </p:spPr>
      </p:pic>
    </p:spTree>
    <p:extLst>
      <p:ext uri="{BB962C8B-B14F-4D97-AF65-F5344CB8AC3E}">
        <p14:creationId xmlns:p14="http://schemas.microsoft.com/office/powerpoint/2010/main" val="271486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calls on a mock</a:t>
            </a:r>
          </a:p>
        </p:txBody>
      </p:sp>
      <p:graphicFrame>
        <p:nvGraphicFramePr>
          <p:cNvPr id="13" name="Table 12"/>
          <p:cNvGraphicFramePr>
            <a:graphicFrameLocks noGrp="1"/>
          </p:cNvGraphicFramePr>
          <p:nvPr>
            <p:extLst>
              <p:ext uri="{D42A27DB-BD31-4B8C-83A1-F6EECF244321}">
                <p14:modId xmlns:p14="http://schemas.microsoft.com/office/powerpoint/2010/main" val="3362530177"/>
              </p:ext>
            </p:extLst>
          </p:nvPr>
        </p:nvGraphicFramePr>
        <p:xfrm>
          <a:off x="1524000" y="4577080"/>
          <a:ext cx="5029200" cy="2560320"/>
        </p:xfrm>
        <a:graphic>
          <a:graphicData uri="http://schemas.openxmlformats.org/drawingml/2006/table">
            <a:tbl>
              <a:tblPr firstRow="1" bandRow="1">
                <a:tableStyleId>{21E4AEA4-8DFA-4A89-87EB-49C32662AFE0}</a:tableStyleId>
              </a:tblPr>
              <a:tblGrid>
                <a:gridCol w="5029200">
                  <a:extLst>
                    <a:ext uri="{9D8B030D-6E8A-4147-A177-3AD203B41FA5}">
                      <a16:colId xmlns:a16="http://schemas.microsoft.com/office/drawing/2014/main" val="1258813344"/>
                    </a:ext>
                  </a:extLst>
                </a:gridCol>
              </a:tblGrid>
              <a:tr h="1986280">
                <a:tc>
                  <a:txBody>
                    <a:bodyPr/>
                    <a:lstStyle/>
                    <a:p>
                      <a:r>
                        <a:rPr lang="en-US" dirty="0"/>
                        <a:t>For Ex.</a:t>
                      </a:r>
                    </a:p>
                    <a:p>
                      <a:r>
                        <a:rPr lang="en-US" dirty="0"/>
                        <a:t>@Test</a:t>
                      </a:r>
                    </a:p>
                    <a:p>
                      <a:r>
                        <a:rPr lang="en-US" dirty="0"/>
                        <a:t>void test() {</a:t>
                      </a:r>
                    </a:p>
                    <a:p>
                      <a:r>
                        <a:rPr lang="en-US" dirty="0"/>
                        <a:t>	List&lt;String&gt; mockList = mock(List.class);</a:t>
                      </a:r>
                    </a:p>
                    <a:p>
                      <a:r>
                        <a:rPr lang="en-US" dirty="0"/>
                        <a:t>	mockList.add("Pankaj");</a:t>
                      </a:r>
                    </a:p>
                    <a:p>
                      <a:r>
                        <a:rPr lang="en-US" dirty="0"/>
                        <a:t>	mockList.size();</a:t>
                      </a:r>
                    </a:p>
                    <a:p>
                      <a:r>
                        <a:rPr lang="en-US" dirty="0"/>
                        <a:t>	</a:t>
                      </a:r>
                    </a:p>
                    <a:p>
                      <a:r>
                        <a:rPr lang="en-US" dirty="0"/>
                        <a:t>	verify(mockList).add(“Tom");</a:t>
                      </a:r>
                    </a:p>
                    <a:p>
                      <a:r>
                        <a:rPr lang="en-US" dirty="0"/>
                        <a:t>}</a:t>
                      </a:r>
                    </a:p>
                  </a:txBody>
                  <a:tcPr/>
                </a:tc>
                <a:extLst>
                  <a:ext uri="{0D108BD9-81ED-4DB2-BD59-A6C34878D82A}">
                    <a16:rowId xmlns:a16="http://schemas.microsoft.com/office/drawing/2014/main" val="1364515936"/>
                  </a:ext>
                </a:extLst>
              </a:tr>
            </a:tbl>
          </a:graphicData>
        </a:graphic>
      </p:graphicFrame>
      <p:pic>
        <p:nvPicPr>
          <p:cNvPr id="7" name="Picture 6">
            <a:extLst>
              <a:ext uri="{FF2B5EF4-FFF2-40B4-BE49-F238E27FC236}">
                <a16:creationId xmlns:a16="http://schemas.microsoft.com/office/drawing/2014/main" id="{05115F5C-14B2-4955-818B-B602F0A4E5A9}"/>
              </a:ext>
            </a:extLst>
          </p:cNvPr>
          <p:cNvPicPr>
            <a:picLocks noChangeAspect="1"/>
          </p:cNvPicPr>
          <p:nvPr/>
        </p:nvPicPr>
        <p:blipFill>
          <a:blip r:embed="rId3"/>
          <a:stretch>
            <a:fillRect/>
          </a:stretch>
        </p:blipFill>
        <p:spPr>
          <a:xfrm>
            <a:off x="481012" y="863283"/>
            <a:ext cx="8181975" cy="3619500"/>
          </a:xfrm>
          <a:prstGeom prst="rect">
            <a:avLst/>
          </a:prstGeom>
        </p:spPr>
      </p:pic>
    </p:spTree>
    <p:extLst>
      <p:ext uri="{BB962C8B-B14F-4D97-AF65-F5344CB8AC3E}">
        <p14:creationId xmlns:p14="http://schemas.microsoft.com/office/powerpoint/2010/main" val="2295312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19B1-351E-426D-9955-690FEDF28DBD}"/>
              </a:ext>
            </a:extLst>
          </p:cNvPr>
          <p:cNvSpPr>
            <a:spLocks noGrp="1"/>
          </p:cNvSpPr>
          <p:nvPr>
            <p:ph type="title"/>
          </p:nvPr>
        </p:nvSpPr>
        <p:spPr>
          <a:xfrm>
            <a:off x="1752600" y="76200"/>
            <a:ext cx="7162800" cy="990600"/>
          </a:xfrm>
        </p:spPr>
        <p:txBody>
          <a:bodyPr>
            <a:normAutofit/>
          </a:bodyPr>
          <a:lstStyle/>
          <a:p>
            <a:r>
              <a:rPr lang="en-US" dirty="0"/>
              <a:t>Assert class in JUnit</a:t>
            </a:r>
          </a:p>
        </p:txBody>
      </p:sp>
      <p:sp>
        <p:nvSpPr>
          <p:cNvPr id="5" name="Rectangle 4">
            <a:extLst>
              <a:ext uri="{FF2B5EF4-FFF2-40B4-BE49-F238E27FC236}">
                <a16:creationId xmlns:a16="http://schemas.microsoft.com/office/drawing/2014/main" id="{BDF56DA8-3D43-426E-82D0-067AB3AE8A5F}"/>
              </a:ext>
            </a:extLst>
          </p:cNvPr>
          <p:cNvSpPr/>
          <p:nvPr/>
        </p:nvSpPr>
        <p:spPr>
          <a:xfrm>
            <a:off x="228600" y="1066800"/>
            <a:ext cx="8915400" cy="1477328"/>
          </a:xfrm>
          <a:prstGeom prst="rect">
            <a:avLst/>
          </a:prstGeom>
        </p:spPr>
        <p:txBody>
          <a:bodyPr wrap="square">
            <a:spAutoFit/>
          </a:bodyPr>
          <a:lstStyle/>
          <a:p>
            <a:r>
              <a:rPr lang="en-US" dirty="0"/>
              <a:t>The org.junit.Assert class furnishes following methods to assert the program logic.</a:t>
            </a:r>
          </a:p>
          <a:p>
            <a:endParaRPr lang="en-US" dirty="0"/>
          </a:p>
          <a:p>
            <a:endParaRPr lang="en-US" dirty="0"/>
          </a:p>
          <a:p>
            <a:r>
              <a:rPr lang="en-US" b="1" dirty="0"/>
              <a:t>Methods of Assert class</a:t>
            </a:r>
          </a:p>
          <a:p>
            <a:r>
              <a:rPr lang="en-IN" dirty="0"/>
              <a:t>	</a:t>
            </a:r>
          </a:p>
        </p:txBody>
      </p:sp>
      <p:graphicFrame>
        <p:nvGraphicFramePr>
          <p:cNvPr id="4" name="Table 3"/>
          <p:cNvGraphicFramePr>
            <a:graphicFrameLocks noGrp="1"/>
          </p:cNvGraphicFramePr>
          <p:nvPr>
            <p:extLst>
              <p:ext uri="{D42A27DB-BD31-4B8C-83A1-F6EECF244321}">
                <p14:modId xmlns:p14="http://schemas.microsoft.com/office/powerpoint/2010/main" val="2689967343"/>
              </p:ext>
            </p:extLst>
          </p:nvPr>
        </p:nvGraphicFramePr>
        <p:xfrm>
          <a:off x="228600" y="2362200"/>
          <a:ext cx="8686800" cy="3962398"/>
        </p:xfrm>
        <a:graphic>
          <a:graphicData uri="http://schemas.openxmlformats.org/drawingml/2006/table">
            <a:tbl>
              <a:tblPr firstRow="1" bandRow="1">
                <a:tableStyleId>{21E4AEA4-8DFA-4A89-87EB-49C32662AFE0}</a:tableStyleId>
              </a:tblPr>
              <a:tblGrid>
                <a:gridCol w="3581400">
                  <a:extLst>
                    <a:ext uri="{9D8B030D-6E8A-4147-A177-3AD203B41FA5}">
                      <a16:colId xmlns:a16="http://schemas.microsoft.com/office/drawing/2014/main" val="1888879182"/>
                    </a:ext>
                  </a:extLst>
                </a:gridCol>
                <a:gridCol w="5105400">
                  <a:extLst>
                    <a:ext uri="{9D8B030D-6E8A-4147-A177-3AD203B41FA5}">
                      <a16:colId xmlns:a16="http://schemas.microsoft.com/office/drawing/2014/main" val="2057525213"/>
                    </a:ext>
                  </a:extLst>
                </a:gridCol>
              </a:tblGrid>
              <a:tr h="589114">
                <a:tc>
                  <a:txBody>
                    <a:bodyPr/>
                    <a:lstStyle/>
                    <a:p>
                      <a:pPr algn="ctr"/>
                      <a:r>
                        <a:rPr lang="en-US" dirty="0"/>
                        <a:t>Methods</a:t>
                      </a:r>
                    </a:p>
                  </a:txBody>
                  <a:tcPr/>
                </a:tc>
                <a:tc>
                  <a:txBody>
                    <a:bodyPr/>
                    <a:lstStyle/>
                    <a:p>
                      <a:pPr algn="ctr"/>
                      <a:r>
                        <a:rPr lang="en-US" dirty="0"/>
                        <a:t>Description</a:t>
                      </a:r>
                    </a:p>
                  </a:txBody>
                  <a:tcPr/>
                </a:tc>
                <a:extLst>
                  <a:ext uri="{0D108BD9-81ED-4DB2-BD59-A6C34878D82A}">
                    <a16:rowId xmlns:a16="http://schemas.microsoft.com/office/drawing/2014/main" val="982360242"/>
                  </a:ext>
                </a:extLst>
              </a:tr>
              <a:tr h="1016828">
                <a:tc>
                  <a:txBody>
                    <a:bodyPr/>
                    <a:lstStyle/>
                    <a:p>
                      <a:r>
                        <a:rPr lang="en-US" sz="1800" b="1" i="0" kern="1200" dirty="0">
                          <a:solidFill>
                            <a:schemeClr val="dk1"/>
                          </a:solidFill>
                          <a:effectLst/>
                          <a:latin typeface="+mn-lt"/>
                          <a:ea typeface="+mn-ea"/>
                          <a:cs typeface="+mn-cs"/>
                        </a:rPr>
                        <a:t>void assertEquals(boolean expected,boolean actual)</a:t>
                      </a:r>
                      <a:endParaRPr lang="en-US" dirty="0"/>
                    </a:p>
                  </a:txBody>
                  <a:tcPr/>
                </a:tc>
                <a:tc>
                  <a:txBody>
                    <a:bodyPr/>
                    <a:lstStyle/>
                    <a:p>
                      <a:r>
                        <a:rPr lang="en-US" sz="1800" b="0" i="0" kern="1200" dirty="0">
                          <a:solidFill>
                            <a:schemeClr val="dk1"/>
                          </a:solidFill>
                          <a:effectLst/>
                          <a:latin typeface="+mn-lt"/>
                          <a:ea typeface="+mn-ea"/>
                          <a:cs typeface="+mn-cs"/>
                        </a:rPr>
                        <a:t>checks that two primitives/objects are equal. It is overloaded.</a:t>
                      </a:r>
                      <a:endParaRPr lang="en-US" dirty="0"/>
                    </a:p>
                  </a:txBody>
                  <a:tcPr/>
                </a:tc>
                <a:extLst>
                  <a:ext uri="{0D108BD9-81ED-4DB2-BD59-A6C34878D82A}">
                    <a16:rowId xmlns:a16="http://schemas.microsoft.com/office/drawing/2014/main" val="1889544224"/>
                  </a:ext>
                </a:extLst>
              </a:tr>
              <a:tr h="589114">
                <a:tc>
                  <a:txBody>
                    <a:bodyPr/>
                    <a:lstStyle/>
                    <a:p>
                      <a:r>
                        <a:rPr lang="en-US" sz="1800" b="1" i="0" kern="1200" dirty="0">
                          <a:solidFill>
                            <a:schemeClr val="dk1"/>
                          </a:solidFill>
                          <a:effectLst/>
                          <a:latin typeface="+mn-lt"/>
                          <a:ea typeface="+mn-ea"/>
                          <a:cs typeface="+mn-cs"/>
                        </a:rPr>
                        <a:t>void assertTrue(boolean condition)</a:t>
                      </a:r>
                      <a:endParaRPr lang="en-US" dirty="0"/>
                    </a:p>
                  </a:txBody>
                  <a:tcPr/>
                </a:tc>
                <a:tc>
                  <a:txBody>
                    <a:bodyPr/>
                    <a:lstStyle/>
                    <a:p>
                      <a:r>
                        <a:rPr lang="en-US" sz="1800" b="0" i="0" kern="1200" dirty="0">
                          <a:solidFill>
                            <a:schemeClr val="dk1"/>
                          </a:solidFill>
                          <a:effectLst/>
                          <a:latin typeface="+mn-lt"/>
                          <a:ea typeface="+mn-ea"/>
                          <a:cs typeface="+mn-cs"/>
                        </a:rPr>
                        <a:t>checks that a condition is true.</a:t>
                      </a:r>
                      <a:endParaRPr lang="en-US" dirty="0"/>
                    </a:p>
                  </a:txBody>
                  <a:tcPr/>
                </a:tc>
                <a:extLst>
                  <a:ext uri="{0D108BD9-81ED-4DB2-BD59-A6C34878D82A}">
                    <a16:rowId xmlns:a16="http://schemas.microsoft.com/office/drawing/2014/main" val="1880722798"/>
                  </a:ext>
                </a:extLst>
              </a:tr>
              <a:tr h="589114">
                <a:tc>
                  <a:txBody>
                    <a:bodyPr/>
                    <a:lstStyle/>
                    <a:p>
                      <a:r>
                        <a:rPr lang="en-US" sz="1800" b="1" i="0" kern="1200" dirty="0">
                          <a:solidFill>
                            <a:schemeClr val="dk1"/>
                          </a:solidFill>
                          <a:effectLst/>
                          <a:latin typeface="+mn-lt"/>
                          <a:ea typeface="+mn-ea"/>
                          <a:cs typeface="+mn-cs"/>
                        </a:rPr>
                        <a:t>void assertFalse(boolean condition)</a:t>
                      </a:r>
                      <a:endParaRPr lang="en-US" dirty="0"/>
                    </a:p>
                  </a:txBody>
                  <a:tcPr/>
                </a:tc>
                <a:tc>
                  <a:txBody>
                    <a:bodyPr/>
                    <a:lstStyle/>
                    <a:p>
                      <a:r>
                        <a:rPr lang="en-US" sz="1800" b="0" i="0" kern="1200" dirty="0">
                          <a:solidFill>
                            <a:schemeClr val="dk1"/>
                          </a:solidFill>
                          <a:effectLst/>
                          <a:latin typeface="+mn-lt"/>
                          <a:ea typeface="+mn-ea"/>
                          <a:cs typeface="+mn-cs"/>
                        </a:rPr>
                        <a:t>checks that a condition is false.</a:t>
                      </a:r>
                      <a:endParaRPr lang="en-US" dirty="0"/>
                    </a:p>
                  </a:txBody>
                  <a:tcPr/>
                </a:tc>
                <a:extLst>
                  <a:ext uri="{0D108BD9-81ED-4DB2-BD59-A6C34878D82A}">
                    <a16:rowId xmlns:a16="http://schemas.microsoft.com/office/drawing/2014/main" val="2057995312"/>
                  </a:ext>
                </a:extLst>
              </a:tr>
              <a:tr h="589114">
                <a:tc>
                  <a:txBody>
                    <a:bodyPr/>
                    <a:lstStyle/>
                    <a:p>
                      <a:r>
                        <a:rPr lang="en-US" sz="1800" b="1" i="0" kern="1200" dirty="0">
                          <a:solidFill>
                            <a:schemeClr val="dk1"/>
                          </a:solidFill>
                          <a:effectLst/>
                          <a:latin typeface="+mn-lt"/>
                          <a:ea typeface="+mn-ea"/>
                          <a:cs typeface="+mn-cs"/>
                        </a:rPr>
                        <a:t>void assertNull(Object obj)</a:t>
                      </a:r>
                      <a:endParaRPr lang="en-US" dirty="0"/>
                    </a:p>
                  </a:txBody>
                  <a:tcPr/>
                </a:tc>
                <a:tc>
                  <a:txBody>
                    <a:bodyPr/>
                    <a:lstStyle/>
                    <a:p>
                      <a:r>
                        <a:rPr lang="en-US" sz="1800" b="0" i="0" kern="1200" dirty="0">
                          <a:solidFill>
                            <a:schemeClr val="dk1"/>
                          </a:solidFill>
                          <a:effectLst/>
                          <a:latin typeface="+mn-lt"/>
                          <a:ea typeface="+mn-ea"/>
                          <a:cs typeface="+mn-cs"/>
                        </a:rPr>
                        <a:t>checks that object is null.</a:t>
                      </a:r>
                      <a:endParaRPr lang="en-US" dirty="0"/>
                    </a:p>
                  </a:txBody>
                  <a:tcPr/>
                </a:tc>
                <a:extLst>
                  <a:ext uri="{0D108BD9-81ED-4DB2-BD59-A6C34878D82A}">
                    <a16:rowId xmlns:a16="http://schemas.microsoft.com/office/drawing/2014/main" val="185407038"/>
                  </a:ext>
                </a:extLst>
              </a:tr>
              <a:tr h="589114">
                <a:tc>
                  <a:txBody>
                    <a:bodyPr/>
                    <a:lstStyle/>
                    <a:p>
                      <a:r>
                        <a:rPr lang="en-US" sz="1800" b="1" i="0" kern="1200" dirty="0">
                          <a:solidFill>
                            <a:schemeClr val="dk1"/>
                          </a:solidFill>
                          <a:effectLst/>
                          <a:latin typeface="+mn-lt"/>
                          <a:ea typeface="+mn-ea"/>
                          <a:cs typeface="+mn-cs"/>
                        </a:rPr>
                        <a:t>void assertNotNull(Object obj)</a:t>
                      </a:r>
                      <a:endParaRPr lang="en-US" dirty="0"/>
                    </a:p>
                  </a:txBody>
                  <a:tcPr/>
                </a:tc>
                <a:tc>
                  <a:txBody>
                    <a:bodyPr/>
                    <a:lstStyle/>
                    <a:p>
                      <a:r>
                        <a:rPr lang="en-US" sz="1800" b="0" i="0" kern="1200" dirty="0">
                          <a:solidFill>
                            <a:schemeClr val="dk1"/>
                          </a:solidFill>
                          <a:effectLst/>
                          <a:latin typeface="+mn-lt"/>
                          <a:ea typeface="+mn-ea"/>
                          <a:cs typeface="+mn-cs"/>
                        </a:rPr>
                        <a:t> checks that object is not null.</a:t>
                      </a:r>
                      <a:endParaRPr lang="en-US" dirty="0"/>
                    </a:p>
                  </a:txBody>
                  <a:tcPr/>
                </a:tc>
                <a:extLst>
                  <a:ext uri="{0D108BD9-81ED-4DB2-BD59-A6C34878D82A}">
                    <a16:rowId xmlns:a16="http://schemas.microsoft.com/office/drawing/2014/main" val="1099529740"/>
                  </a:ext>
                </a:extLst>
              </a:tr>
            </a:tbl>
          </a:graphicData>
        </a:graphic>
      </p:graphicFrame>
    </p:spTree>
    <p:extLst>
      <p:ext uri="{BB962C8B-B14F-4D97-AF65-F5344CB8AC3E}">
        <p14:creationId xmlns:p14="http://schemas.microsoft.com/office/powerpoint/2010/main" val="3805568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7325-9365-4097-B3D2-875D6CCE8202}"/>
              </a:ext>
            </a:extLst>
          </p:cNvPr>
          <p:cNvSpPr>
            <a:spLocks noGrp="1"/>
          </p:cNvSpPr>
          <p:nvPr>
            <p:ph type="title"/>
          </p:nvPr>
        </p:nvSpPr>
        <p:spPr/>
        <p:txBody>
          <a:bodyPr>
            <a:normAutofit fontScale="90000"/>
          </a:bodyPr>
          <a:lstStyle/>
          <a:p>
            <a:r>
              <a:rPr lang="en-IN" dirty="0"/>
              <a:t>Example to check verify now() Duration:20 min</a:t>
            </a:r>
          </a:p>
        </p:txBody>
      </p:sp>
      <p:pic>
        <p:nvPicPr>
          <p:cNvPr id="4" name="Content Placeholder 3">
            <a:extLst>
              <a:ext uri="{FF2B5EF4-FFF2-40B4-BE49-F238E27FC236}">
                <a16:creationId xmlns:a16="http://schemas.microsoft.com/office/drawing/2014/main" id="{6E720BEC-CCC0-44B6-B2EE-9063D35CEA22}"/>
              </a:ext>
            </a:extLst>
          </p:cNvPr>
          <p:cNvPicPr>
            <a:picLocks noGrp="1" noChangeAspect="1"/>
          </p:cNvPicPr>
          <p:nvPr>
            <p:ph idx="1"/>
          </p:nvPr>
        </p:nvPicPr>
        <p:blipFill rotWithShape="1">
          <a:blip r:embed="rId3"/>
          <a:srcRect l="1128" t="28148" r="78392" b="12246"/>
          <a:stretch/>
        </p:blipFill>
        <p:spPr>
          <a:xfrm>
            <a:off x="609600" y="1447801"/>
            <a:ext cx="3276600" cy="4114800"/>
          </a:xfrm>
          <a:prstGeom prst="rect">
            <a:avLst/>
          </a:prstGeom>
        </p:spPr>
      </p:pic>
      <p:sp>
        <p:nvSpPr>
          <p:cNvPr id="5" name="TextBox 4">
            <a:extLst>
              <a:ext uri="{FF2B5EF4-FFF2-40B4-BE49-F238E27FC236}">
                <a16:creationId xmlns:a16="http://schemas.microsoft.com/office/drawing/2014/main" id="{9920D2FA-D4E6-469C-90DA-0A7753C3574B}"/>
              </a:ext>
            </a:extLst>
          </p:cNvPr>
          <p:cNvSpPr txBox="1"/>
          <p:nvPr/>
        </p:nvSpPr>
        <p:spPr>
          <a:xfrm>
            <a:off x="4038600" y="1295400"/>
            <a:ext cx="4876800" cy="4708981"/>
          </a:xfrm>
          <a:prstGeom prst="rect">
            <a:avLst/>
          </a:prstGeom>
          <a:noFill/>
        </p:spPr>
        <p:txBody>
          <a:bodyPr wrap="square" rtlCol="0">
            <a:spAutoFit/>
          </a:bodyPr>
          <a:lstStyle/>
          <a:p>
            <a:r>
              <a:rPr lang="en-IN" dirty="0"/>
              <a:t>The Project structure is as below.</a:t>
            </a:r>
          </a:p>
          <a:p>
            <a:endParaRPr lang="en-IN" dirty="0"/>
          </a:p>
          <a:p>
            <a:r>
              <a:rPr lang="en-IN" dirty="0"/>
              <a:t>We will use the same demo which we made for mock the methods. Only we will add delete method to verify the functionalities.</a:t>
            </a:r>
          </a:p>
          <a:p>
            <a:endParaRPr lang="en-IN" dirty="0"/>
          </a:p>
          <a:p>
            <a:r>
              <a:rPr lang="en-IN" dirty="0"/>
              <a:t>Below is </a:t>
            </a:r>
            <a:r>
              <a:rPr lang="en-IN" b="1" dirty="0"/>
              <a:t>TodoService</a:t>
            </a:r>
            <a:r>
              <a:rPr lang="en-IN" dirty="0"/>
              <a:t>.java file</a:t>
            </a:r>
          </a:p>
          <a:p>
            <a:endParaRPr lang="en-IN" dirty="0"/>
          </a:p>
          <a:p>
            <a:r>
              <a:rPr lang="en-IN" sz="1400" b="1" dirty="0"/>
              <a:t>package </a:t>
            </a:r>
            <a:r>
              <a:rPr lang="en-IN" sz="1400" b="1" dirty="0" err="1"/>
              <a:t>com.test.data.api</a:t>
            </a:r>
            <a:r>
              <a:rPr lang="en-IN" sz="1400" b="1" dirty="0"/>
              <a:t>;</a:t>
            </a:r>
          </a:p>
          <a:p>
            <a:endParaRPr lang="en-IN" sz="1400" dirty="0"/>
          </a:p>
          <a:p>
            <a:r>
              <a:rPr lang="en-IN" sz="1400" b="1" dirty="0"/>
              <a:t>import </a:t>
            </a:r>
            <a:r>
              <a:rPr lang="en-IN" sz="1400" b="1" dirty="0" err="1"/>
              <a:t>java.util.List</a:t>
            </a:r>
            <a:r>
              <a:rPr lang="en-IN" sz="1400" b="1" dirty="0"/>
              <a:t>;</a:t>
            </a:r>
          </a:p>
          <a:p>
            <a:r>
              <a:rPr lang="en-IN" sz="1400" dirty="0">
                <a:solidFill>
                  <a:srgbClr val="FF0000"/>
                </a:solidFill>
              </a:rPr>
              <a:t>	             	</a:t>
            </a:r>
            <a:r>
              <a:rPr lang="en-IN" sz="1600" dirty="0">
                <a:solidFill>
                  <a:srgbClr val="FF0000"/>
                </a:solidFill>
              </a:rPr>
              <a:t> added the </a:t>
            </a:r>
            <a:r>
              <a:rPr lang="en-IN" sz="1600" dirty="0" err="1">
                <a:solidFill>
                  <a:srgbClr val="FF0000"/>
                </a:solidFill>
              </a:rPr>
              <a:t>deleteTodo</a:t>
            </a:r>
            <a:r>
              <a:rPr lang="en-IN" sz="1600" dirty="0">
                <a:solidFill>
                  <a:srgbClr val="FF0000"/>
                </a:solidFill>
              </a:rPr>
              <a:t>() method</a:t>
            </a:r>
          </a:p>
          <a:p>
            <a:r>
              <a:rPr lang="en-IN" sz="1400" b="1" dirty="0"/>
              <a:t>public interface </a:t>
            </a:r>
            <a:r>
              <a:rPr lang="en-IN" sz="1400" b="1" dirty="0" err="1"/>
              <a:t>TodoService</a:t>
            </a:r>
            <a:r>
              <a:rPr lang="en-IN" sz="1400" b="1" dirty="0"/>
              <a:t> {</a:t>
            </a:r>
          </a:p>
          <a:p>
            <a:endParaRPr lang="en-IN" sz="1400" dirty="0"/>
          </a:p>
          <a:p>
            <a:r>
              <a:rPr lang="en-IN" sz="1400" b="1" dirty="0"/>
              <a:t>public List&lt;String&gt; </a:t>
            </a:r>
            <a:r>
              <a:rPr lang="en-IN" sz="1400" b="1" dirty="0" err="1"/>
              <a:t>retrieveTodos</a:t>
            </a:r>
            <a:r>
              <a:rPr lang="en-IN" sz="1400" b="1" dirty="0"/>
              <a:t>(String user);</a:t>
            </a:r>
          </a:p>
          <a:p>
            <a:endParaRPr lang="en-IN" sz="1400" dirty="0"/>
          </a:p>
          <a:p>
            <a:r>
              <a:rPr lang="en-IN" sz="1400" b="1" dirty="0"/>
              <a:t>void </a:t>
            </a:r>
            <a:r>
              <a:rPr lang="en-IN" sz="1400" b="1" dirty="0" err="1"/>
              <a:t>deleteTodo</a:t>
            </a:r>
            <a:r>
              <a:rPr lang="en-IN" sz="1400" b="1" dirty="0"/>
              <a:t>(String </a:t>
            </a:r>
            <a:r>
              <a:rPr lang="en-IN" sz="1400" b="1" dirty="0" err="1"/>
              <a:t>todo</a:t>
            </a:r>
            <a:r>
              <a:rPr lang="en-IN" sz="1400" b="1" dirty="0"/>
              <a:t>);</a:t>
            </a:r>
          </a:p>
          <a:p>
            <a:r>
              <a:rPr lang="en-IN" sz="1400" dirty="0"/>
              <a:t>}</a:t>
            </a:r>
          </a:p>
          <a:p>
            <a:endParaRPr lang="en-IN" sz="1400" dirty="0"/>
          </a:p>
        </p:txBody>
      </p:sp>
      <p:sp>
        <p:nvSpPr>
          <p:cNvPr id="6" name="Oval 5">
            <a:extLst>
              <a:ext uri="{FF2B5EF4-FFF2-40B4-BE49-F238E27FC236}">
                <a16:creationId xmlns:a16="http://schemas.microsoft.com/office/drawing/2014/main" id="{B24D4243-6CF7-4082-BC2D-4EE83ECC5A6E}"/>
              </a:ext>
            </a:extLst>
          </p:cNvPr>
          <p:cNvSpPr/>
          <p:nvPr/>
        </p:nvSpPr>
        <p:spPr>
          <a:xfrm>
            <a:off x="3924300" y="5012532"/>
            <a:ext cx="30480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94D38BBD-4A3A-4B78-B7BF-A324F25B0BF9}"/>
              </a:ext>
            </a:extLst>
          </p:cNvPr>
          <p:cNvCxnSpPr>
            <a:cxnSpLocks/>
          </p:cNvCxnSpPr>
          <p:nvPr/>
        </p:nvCxnSpPr>
        <p:spPr>
          <a:xfrm flipV="1">
            <a:off x="6705600" y="4572000"/>
            <a:ext cx="762000"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476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7325-9365-4097-B3D2-875D6CCE8202}"/>
              </a:ext>
            </a:extLst>
          </p:cNvPr>
          <p:cNvSpPr>
            <a:spLocks noGrp="1"/>
          </p:cNvSpPr>
          <p:nvPr>
            <p:ph type="title"/>
          </p:nvPr>
        </p:nvSpPr>
        <p:spPr/>
        <p:txBody>
          <a:bodyPr>
            <a:normAutofit fontScale="90000"/>
          </a:bodyPr>
          <a:lstStyle/>
          <a:p>
            <a:r>
              <a:rPr lang="en-IN" dirty="0"/>
              <a:t>Example to check verify now() Duration:20 min</a:t>
            </a:r>
          </a:p>
        </p:txBody>
      </p:sp>
      <p:sp>
        <p:nvSpPr>
          <p:cNvPr id="7" name="Content Placeholder 6">
            <a:extLst>
              <a:ext uri="{FF2B5EF4-FFF2-40B4-BE49-F238E27FC236}">
                <a16:creationId xmlns:a16="http://schemas.microsoft.com/office/drawing/2014/main" id="{93614AAD-69EB-4E7C-9BAB-AC3F94DCC331}"/>
              </a:ext>
            </a:extLst>
          </p:cNvPr>
          <p:cNvSpPr>
            <a:spLocks noGrp="1"/>
          </p:cNvSpPr>
          <p:nvPr>
            <p:ph idx="1"/>
          </p:nvPr>
        </p:nvSpPr>
        <p:spPr>
          <a:xfrm>
            <a:off x="457200" y="1600200"/>
            <a:ext cx="3657600" cy="4953000"/>
          </a:xfrm>
        </p:spPr>
        <p:txBody>
          <a:bodyPr>
            <a:normAutofit fontScale="85000" lnSpcReduction="20000"/>
          </a:bodyPr>
          <a:lstStyle/>
          <a:p>
            <a:pPr marL="0" indent="0">
              <a:buNone/>
            </a:pPr>
            <a:r>
              <a:rPr lang="en-IN" b="0" dirty="0"/>
              <a:t>package </a:t>
            </a:r>
            <a:r>
              <a:rPr lang="en-IN" b="0" dirty="0" err="1"/>
              <a:t>com.test.business</a:t>
            </a:r>
            <a:r>
              <a:rPr lang="en-IN" b="0" dirty="0"/>
              <a:t>;</a:t>
            </a:r>
          </a:p>
          <a:p>
            <a:pPr marL="0" indent="0">
              <a:buNone/>
            </a:pPr>
            <a:endParaRPr lang="en-IN" b="0" dirty="0"/>
          </a:p>
          <a:p>
            <a:pPr marL="0" indent="0">
              <a:buNone/>
            </a:pPr>
            <a:r>
              <a:rPr lang="en-IN" b="0" dirty="0"/>
              <a:t>import static </a:t>
            </a:r>
            <a:r>
              <a:rPr lang="en-IN" b="0" dirty="0" err="1"/>
              <a:t>org.junit.Assert.</a:t>
            </a:r>
            <a:r>
              <a:rPr lang="en-IN" b="0" i="1" dirty="0" err="1"/>
              <a:t>assertEquals</a:t>
            </a:r>
            <a:r>
              <a:rPr lang="en-IN" b="0" i="1" dirty="0"/>
              <a:t>;</a:t>
            </a:r>
          </a:p>
          <a:p>
            <a:pPr marL="0" indent="0">
              <a:buNone/>
            </a:pPr>
            <a:endParaRPr lang="en-IN" b="0" dirty="0"/>
          </a:p>
          <a:p>
            <a:pPr marL="0" indent="0">
              <a:buNone/>
            </a:pPr>
            <a:r>
              <a:rPr lang="en-IN" b="0" dirty="0"/>
              <a:t>import </a:t>
            </a:r>
            <a:r>
              <a:rPr lang="en-IN" b="0" dirty="0" err="1"/>
              <a:t>java.util.List</a:t>
            </a:r>
            <a:r>
              <a:rPr lang="en-IN" b="0" dirty="0"/>
              <a:t>;</a:t>
            </a:r>
          </a:p>
          <a:p>
            <a:pPr marL="0" indent="0">
              <a:buNone/>
            </a:pPr>
            <a:endParaRPr lang="en-IN" b="0" dirty="0"/>
          </a:p>
          <a:p>
            <a:pPr marL="0" indent="0">
              <a:buNone/>
            </a:pPr>
            <a:r>
              <a:rPr lang="en-IN" b="0" dirty="0"/>
              <a:t>import </a:t>
            </a:r>
            <a:r>
              <a:rPr lang="en-IN" b="0" dirty="0" err="1"/>
              <a:t>org.junit.Test</a:t>
            </a:r>
            <a:r>
              <a:rPr lang="en-IN" b="0" dirty="0"/>
              <a:t>;</a:t>
            </a:r>
          </a:p>
          <a:p>
            <a:pPr marL="0" indent="0">
              <a:buNone/>
            </a:pPr>
            <a:endParaRPr lang="en-IN" b="0" dirty="0"/>
          </a:p>
          <a:p>
            <a:pPr marL="0" indent="0">
              <a:buNone/>
            </a:pPr>
            <a:r>
              <a:rPr lang="en-IN" b="0" dirty="0"/>
              <a:t>import </a:t>
            </a:r>
            <a:r>
              <a:rPr lang="en-IN" b="0" dirty="0" err="1"/>
              <a:t>com.test.data.api.TodoService</a:t>
            </a:r>
            <a:r>
              <a:rPr lang="en-IN" b="0" dirty="0"/>
              <a:t>;</a:t>
            </a:r>
          </a:p>
          <a:p>
            <a:pPr marL="0" indent="0">
              <a:buNone/>
            </a:pPr>
            <a:r>
              <a:rPr lang="en-IN" b="0" dirty="0"/>
              <a:t>import </a:t>
            </a:r>
            <a:r>
              <a:rPr lang="en-IN" b="0" dirty="0" err="1"/>
              <a:t>com.test.data.stub.TodoServiceStub</a:t>
            </a:r>
            <a:r>
              <a:rPr lang="en-IN" b="0" dirty="0"/>
              <a:t>;</a:t>
            </a:r>
          </a:p>
          <a:p>
            <a:pPr marL="0" indent="0">
              <a:buNone/>
            </a:pPr>
            <a:endParaRPr lang="en-IN" b="0" dirty="0"/>
          </a:p>
          <a:p>
            <a:pPr marL="0" indent="0">
              <a:buNone/>
            </a:pPr>
            <a:endParaRPr lang="en-IN" b="0" dirty="0"/>
          </a:p>
          <a:p>
            <a:pPr marL="0" indent="0">
              <a:buNone/>
            </a:pPr>
            <a:r>
              <a:rPr lang="en-IN" b="0" dirty="0"/>
              <a:t>public class </a:t>
            </a:r>
            <a:r>
              <a:rPr lang="en-IN" b="0" dirty="0" err="1"/>
              <a:t>BusinessImplStubTest</a:t>
            </a:r>
            <a:r>
              <a:rPr lang="en-IN" b="0" dirty="0"/>
              <a:t> {</a:t>
            </a:r>
          </a:p>
          <a:p>
            <a:pPr marL="0" indent="0">
              <a:buNone/>
            </a:pPr>
            <a:r>
              <a:rPr lang="en-IN" b="0" dirty="0"/>
              <a:t>@Test</a:t>
            </a:r>
          </a:p>
          <a:p>
            <a:pPr marL="0" indent="0">
              <a:buNone/>
            </a:pPr>
            <a:r>
              <a:rPr lang="en-IN" b="0" dirty="0"/>
              <a:t>public void </a:t>
            </a:r>
            <a:r>
              <a:rPr lang="en-IN" b="0" dirty="0" err="1"/>
              <a:t>usingAStub</a:t>
            </a:r>
            <a:r>
              <a:rPr lang="en-IN" b="0" dirty="0"/>
              <a:t>() {</a:t>
            </a:r>
          </a:p>
          <a:p>
            <a:pPr marL="0" indent="0">
              <a:buNone/>
            </a:pPr>
            <a:r>
              <a:rPr lang="en-IN" b="0" dirty="0" err="1"/>
              <a:t>TodoService</a:t>
            </a:r>
            <a:r>
              <a:rPr lang="en-IN" b="0" dirty="0"/>
              <a:t> </a:t>
            </a:r>
            <a:r>
              <a:rPr lang="en-IN" b="0" dirty="0" err="1"/>
              <a:t>todoService</a:t>
            </a:r>
            <a:r>
              <a:rPr lang="en-IN" b="0" dirty="0"/>
              <a:t> = new </a:t>
            </a:r>
            <a:r>
              <a:rPr lang="en-IN" b="0" dirty="0" err="1"/>
              <a:t>TodoServiceStub</a:t>
            </a:r>
            <a:r>
              <a:rPr lang="en-IN" b="0" dirty="0"/>
              <a:t>();</a:t>
            </a:r>
          </a:p>
          <a:p>
            <a:pPr marL="0" indent="0">
              <a:buNone/>
            </a:pPr>
            <a:r>
              <a:rPr lang="en-IN" b="0" dirty="0" err="1"/>
              <a:t>BusinessImplClass</a:t>
            </a:r>
            <a:r>
              <a:rPr lang="en-IN" b="0" dirty="0"/>
              <a:t> </a:t>
            </a:r>
            <a:r>
              <a:rPr lang="en-IN" b="0" dirty="0" err="1"/>
              <a:t>todoBusinessImpl</a:t>
            </a:r>
            <a:r>
              <a:rPr lang="en-IN" b="0" dirty="0"/>
              <a:t> = new </a:t>
            </a:r>
            <a:r>
              <a:rPr lang="en-IN" b="0" dirty="0" err="1"/>
              <a:t>BusinessImplClass</a:t>
            </a:r>
            <a:r>
              <a:rPr lang="en-IN" b="0" dirty="0"/>
              <a:t>(</a:t>
            </a:r>
            <a:r>
              <a:rPr lang="en-IN" b="0" dirty="0" err="1"/>
              <a:t>todoService</a:t>
            </a:r>
            <a:r>
              <a:rPr lang="en-IN" b="0" dirty="0"/>
              <a:t>);</a:t>
            </a:r>
          </a:p>
          <a:p>
            <a:pPr marL="0" indent="0">
              <a:buNone/>
            </a:pPr>
            <a:r>
              <a:rPr lang="en-IN" b="0" dirty="0"/>
              <a:t>List&lt;String&gt; </a:t>
            </a:r>
            <a:r>
              <a:rPr lang="en-IN" b="0" dirty="0" err="1"/>
              <a:t>todos</a:t>
            </a:r>
            <a:r>
              <a:rPr lang="en-IN" b="0" dirty="0"/>
              <a:t> = </a:t>
            </a:r>
            <a:r>
              <a:rPr lang="en-IN" b="0" dirty="0" err="1"/>
              <a:t>todoBusinessImpl</a:t>
            </a:r>
            <a:endParaRPr lang="en-IN" b="0" dirty="0"/>
          </a:p>
          <a:p>
            <a:pPr marL="0" indent="0">
              <a:buNone/>
            </a:pPr>
            <a:r>
              <a:rPr lang="en-IN" b="0" dirty="0"/>
              <a:t>.</a:t>
            </a:r>
            <a:r>
              <a:rPr lang="en-IN" b="0" dirty="0" err="1"/>
              <a:t>retrieveTodosRelatedToSpring</a:t>
            </a:r>
            <a:r>
              <a:rPr lang="en-IN" b="0" dirty="0"/>
              <a:t>(“Admin");</a:t>
            </a:r>
          </a:p>
          <a:p>
            <a:pPr marL="0" indent="0">
              <a:buNone/>
            </a:pPr>
            <a:r>
              <a:rPr lang="en-IN" b="0" i="1" dirty="0" err="1"/>
              <a:t>assertEquals</a:t>
            </a:r>
            <a:r>
              <a:rPr lang="en-IN" b="0" i="1" dirty="0"/>
              <a:t>(2, </a:t>
            </a:r>
            <a:r>
              <a:rPr lang="en-IN" b="0" i="1" dirty="0" err="1"/>
              <a:t>todos.size</a:t>
            </a:r>
            <a:r>
              <a:rPr lang="en-IN" b="0" i="1" dirty="0"/>
              <a:t>());</a:t>
            </a:r>
          </a:p>
          <a:p>
            <a:pPr marL="0" indent="0">
              <a:buNone/>
            </a:pPr>
            <a:r>
              <a:rPr lang="en-IN" b="0" dirty="0"/>
              <a:t>}}</a:t>
            </a:r>
          </a:p>
        </p:txBody>
      </p:sp>
      <p:sp>
        <p:nvSpPr>
          <p:cNvPr id="9" name="Rectangle 8">
            <a:extLst>
              <a:ext uri="{FF2B5EF4-FFF2-40B4-BE49-F238E27FC236}">
                <a16:creationId xmlns:a16="http://schemas.microsoft.com/office/drawing/2014/main" id="{ABD41551-DF0D-41B3-B83B-0B5B8F21BCC3}"/>
              </a:ext>
            </a:extLst>
          </p:cNvPr>
          <p:cNvSpPr/>
          <p:nvPr/>
        </p:nvSpPr>
        <p:spPr>
          <a:xfrm>
            <a:off x="4343400" y="1474887"/>
            <a:ext cx="4572000" cy="4524315"/>
          </a:xfrm>
          <a:prstGeom prst="rect">
            <a:avLst/>
          </a:prstGeom>
        </p:spPr>
        <p:txBody>
          <a:bodyPr>
            <a:spAutoFit/>
          </a:bodyPr>
          <a:lstStyle/>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com.test.business</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java.util.ArrayList</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java.util.List</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com.test.data.api.TodoService</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BusinessImplClass</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err="1">
                <a:solidFill>
                  <a:srgbClr val="000000"/>
                </a:solidFill>
                <a:latin typeface="Calibri" panose="020F0502020204030204" pitchFamily="34" charset="0"/>
                <a:cs typeface="Calibri" panose="020F0502020204030204" pitchFamily="34" charset="0"/>
              </a:rPr>
              <a:t>BusinessImplClass</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TodoService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6A3E3E"/>
                </a:solidFill>
                <a:latin typeface="Calibri" panose="020F0502020204030204" pitchFamily="34" charset="0"/>
                <a:cs typeface="Calibri" panose="020F0502020204030204" pitchFamily="34" charset="0"/>
              </a:rPr>
              <a:t>todoService</a:t>
            </a:r>
            <a:r>
              <a:rPr lang="en-IN" sz="1200"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List&lt;String&gt; </a:t>
            </a:r>
            <a:r>
              <a:rPr lang="en-IN" sz="1200" b="1" dirty="0" err="1">
                <a:solidFill>
                  <a:srgbClr val="000000"/>
                </a:solidFill>
                <a:highlight>
                  <a:srgbClr val="D4D4D4"/>
                </a:highlight>
                <a:latin typeface="Calibri" panose="020F0502020204030204" pitchFamily="34" charset="0"/>
                <a:cs typeface="Calibri" panose="020F0502020204030204" pitchFamily="34" charset="0"/>
              </a:rPr>
              <a:t>retrieveTodosRelatedToSpring</a:t>
            </a:r>
            <a:r>
              <a:rPr lang="en-IN" sz="1200" b="1" dirty="0">
                <a:solidFill>
                  <a:srgbClr val="000000"/>
                </a:solidFill>
                <a:highlight>
                  <a:srgbClr val="D4D4D4"/>
                </a:highlight>
                <a:latin typeface="Calibri" panose="020F0502020204030204" pitchFamily="34" charset="0"/>
                <a:cs typeface="Calibri" panose="020F0502020204030204" pitchFamily="34" charset="0"/>
              </a:rPr>
              <a:t>(String </a:t>
            </a:r>
            <a:r>
              <a:rPr lang="en-IN" sz="1200" b="1" dirty="0">
                <a:solidFill>
                  <a:srgbClr val="6A3E3E"/>
                </a:solidFill>
                <a:highlight>
                  <a:srgbClr val="D4D4D4"/>
                </a:highlight>
                <a:latin typeface="Calibri" panose="020F0502020204030204" pitchFamily="34" charset="0"/>
                <a:cs typeface="Calibri" panose="020F0502020204030204" pitchFamily="34" charset="0"/>
              </a:rPr>
              <a:t>user</a:t>
            </a:r>
            <a:r>
              <a:rPr lang="en-IN" sz="1200" b="1" dirty="0">
                <a:solidFill>
                  <a:srgbClr val="000000"/>
                </a:solidFill>
                <a:highlight>
                  <a:srgbClr val="D4D4D4"/>
                </a:highlight>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filteredTodos</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ArrayList</a:t>
            </a:r>
            <a:r>
              <a:rPr lang="en-IN" sz="1200" b="1" dirty="0">
                <a:solidFill>
                  <a:srgbClr val="000000"/>
                </a:solidFill>
                <a:latin typeface="Calibri" panose="020F0502020204030204" pitchFamily="34" charset="0"/>
                <a:cs typeface="Calibri" panose="020F0502020204030204" pitchFamily="34" charset="0"/>
              </a:rPr>
              <a:t>&lt;String&gt;();</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allTodos</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0000C0"/>
                </a:solidFill>
                <a:latin typeface="Calibri" panose="020F0502020204030204" pitchFamily="34" charset="0"/>
                <a:cs typeface="Calibri" panose="020F0502020204030204" pitchFamily="34" charset="0"/>
              </a:rPr>
              <a:t>todoService</a:t>
            </a:r>
            <a:r>
              <a:rPr lang="en-IN" sz="1200" dirty="0" err="1">
                <a:solidFill>
                  <a:srgbClr val="000000"/>
                </a:solidFill>
                <a:latin typeface="Calibri" panose="020F0502020204030204" pitchFamily="34" charset="0"/>
                <a:cs typeface="Calibri" panose="020F0502020204030204" pitchFamily="34" charset="0"/>
              </a:rPr>
              <a:t>.retrieveTodos</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user</a:t>
            </a:r>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for</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6A3E3E"/>
                </a:solidFill>
                <a:latin typeface="Calibri" panose="020F0502020204030204" pitchFamily="34" charset="0"/>
                <a:cs typeface="Calibri" panose="020F0502020204030204" pitchFamily="34" charset="0"/>
              </a:rPr>
              <a:t>todo</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allTodos</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if</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todo</a:t>
            </a:r>
            <a:r>
              <a:rPr lang="en-IN" sz="1200" b="1" dirty="0" err="1">
                <a:solidFill>
                  <a:srgbClr val="000000"/>
                </a:solidFill>
                <a:latin typeface="Calibri" panose="020F0502020204030204" pitchFamily="34" charset="0"/>
                <a:cs typeface="Calibri" panose="020F0502020204030204" pitchFamily="34" charset="0"/>
              </a:rPr>
              <a:t>.contains</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"Spring"</a:t>
            </a:r>
            <a:r>
              <a:rPr lang="en-IN" sz="1200" b="1" dirty="0">
                <a:solidFill>
                  <a:srgbClr val="000000"/>
                </a:solidFill>
                <a:latin typeface="Calibri" panose="020F0502020204030204" pitchFamily="34" charset="0"/>
                <a:cs typeface="Calibri" panose="020F0502020204030204" pitchFamily="34" charset="0"/>
              </a:rPr>
              <a:t>)) {</a:t>
            </a:r>
          </a:p>
          <a:p>
            <a:r>
              <a:rPr lang="en-IN" sz="1200" dirty="0" err="1">
                <a:solidFill>
                  <a:srgbClr val="6A3E3E"/>
                </a:solidFill>
                <a:latin typeface="Calibri" panose="020F0502020204030204" pitchFamily="34" charset="0"/>
                <a:cs typeface="Calibri" panose="020F0502020204030204" pitchFamily="34" charset="0"/>
              </a:rPr>
              <a:t>filteredTodos</a:t>
            </a:r>
            <a:r>
              <a:rPr lang="en-IN" sz="1200" dirty="0" err="1">
                <a:solidFill>
                  <a:srgbClr val="000000"/>
                </a:solidFill>
                <a:latin typeface="Calibri" panose="020F0502020204030204" pitchFamily="34" charset="0"/>
                <a:cs typeface="Calibri" panose="020F0502020204030204" pitchFamily="34" charset="0"/>
              </a:rPr>
              <a:t>.add</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todo</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filteredTodos</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134055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7325-9365-4097-B3D2-875D6CCE8202}"/>
              </a:ext>
            </a:extLst>
          </p:cNvPr>
          <p:cNvSpPr>
            <a:spLocks noGrp="1"/>
          </p:cNvSpPr>
          <p:nvPr>
            <p:ph type="title"/>
          </p:nvPr>
        </p:nvSpPr>
        <p:spPr/>
        <p:txBody>
          <a:bodyPr>
            <a:normAutofit fontScale="90000"/>
          </a:bodyPr>
          <a:lstStyle/>
          <a:p>
            <a:r>
              <a:rPr lang="en-IN" dirty="0"/>
              <a:t>Example to check verify now() Duration:20 min</a:t>
            </a:r>
          </a:p>
        </p:txBody>
      </p:sp>
      <p:sp>
        <p:nvSpPr>
          <p:cNvPr id="5" name="Rectangle 4">
            <a:extLst>
              <a:ext uri="{FF2B5EF4-FFF2-40B4-BE49-F238E27FC236}">
                <a16:creationId xmlns:a16="http://schemas.microsoft.com/office/drawing/2014/main" id="{52A3A322-5A47-4B56-9E5F-ABE9F210ABA2}"/>
              </a:ext>
            </a:extLst>
          </p:cNvPr>
          <p:cNvSpPr/>
          <p:nvPr/>
        </p:nvSpPr>
        <p:spPr>
          <a:xfrm>
            <a:off x="304800" y="990600"/>
            <a:ext cx="8458200" cy="5816977"/>
          </a:xfrm>
          <a:prstGeom prst="rect">
            <a:avLst/>
          </a:prstGeom>
        </p:spPr>
        <p:txBody>
          <a:bodyPr wrap="square">
            <a:spAutoFit/>
          </a:bodyPr>
          <a:lstStyle/>
          <a:p>
            <a:r>
              <a:rPr lang="en-IN" sz="1200" b="1" dirty="0">
                <a:solidFill>
                  <a:srgbClr val="7F0055"/>
                </a:solidFill>
                <a:latin typeface="Consolas" panose="020B0609020204030204" pitchFamily="49" charset="0"/>
              </a:rPr>
              <a:t>package</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com.test.business</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org.hamcrest.CoreMatchers.</a:t>
            </a:r>
            <a:r>
              <a:rPr lang="en-IN" sz="1200" b="1" strike="sngStrike" dirty="0">
                <a:solidFill>
                  <a:srgbClr val="000000"/>
                </a:solidFill>
                <a:latin typeface="Consolas" panose="020B0609020204030204" pitchFamily="49" charset="0"/>
              </a:rPr>
              <a:t>is;</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org.junit.Assert.</a:t>
            </a:r>
            <a:r>
              <a:rPr lang="en-IN" sz="1200" b="1" i="1" dirty="0" err="1">
                <a:solidFill>
                  <a:srgbClr val="000000"/>
                </a:solidFill>
                <a:latin typeface="Consolas" panose="020B0609020204030204" pitchFamily="49" charset="0"/>
              </a:rPr>
              <a:t>assertEquals</a:t>
            </a:r>
            <a:r>
              <a:rPr lang="en-IN" sz="1200" b="1" i="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org.junit.Assert.</a:t>
            </a:r>
            <a:r>
              <a:rPr lang="en-IN" sz="1200" b="1" i="1" dirty="0" err="1">
                <a:solidFill>
                  <a:srgbClr val="000000"/>
                </a:solidFill>
                <a:latin typeface="Consolas" panose="020B0609020204030204" pitchFamily="49" charset="0"/>
              </a:rPr>
              <a:t>assertThat</a:t>
            </a:r>
            <a:r>
              <a:rPr lang="en-IN" sz="1200" b="1" i="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org.mockito.BDDMockito.</a:t>
            </a:r>
            <a:r>
              <a:rPr lang="en-IN" sz="1200" b="1" i="1" dirty="0" err="1">
                <a:solidFill>
                  <a:srgbClr val="000000"/>
                </a:solidFill>
                <a:latin typeface="Consolas" panose="020B0609020204030204" pitchFamily="49" charset="0"/>
              </a:rPr>
              <a:t>given</a:t>
            </a:r>
            <a:r>
              <a:rPr lang="en-IN" sz="1200" b="1" i="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err="1">
                <a:solidFill>
                  <a:srgbClr val="000000"/>
                </a:solidFill>
                <a:highlight>
                  <a:srgbClr val="D4D4D4"/>
                </a:highlight>
                <a:latin typeface="Consolas" panose="020B0609020204030204" pitchFamily="49" charset="0"/>
              </a:rPr>
              <a:t>org.mockito.Mockito.</a:t>
            </a:r>
            <a:r>
              <a:rPr lang="en-IN" sz="1200" b="1" i="1" dirty="0" err="1">
                <a:solidFill>
                  <a:srgbClr val="000000"/>
                </a:solidFill>
                <a:highlight>
                  <a:srgbClr val="D4D4D4"/>
                </a:highlight>
                <a:latin typeface="Consolas" panose="020B0609020204030204" pitchFamily="49" charset="0"/>
              </a:rPr>
              <a:t>mock</a:t>
            </a:r>
            <a:r>
              <a:rPr lang="en-IN" sz="1200" b="1" i="1" dirty="0">
                <a:solidFill>
                  <a:srgbClr val="000000"/>
                </a:solidFill>
                <a:highlight>
                  <a:srgbClr val="D4D4D4"/>
                </a:highlight>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err="1">
                <a:solidFill>
                  <a:srgbClr val="000000"/>
                </a:solidFill>
                <a:highlight>
                  <a:srgbClr val="D4D4D4"/>
                </a:highlight>
                <a:latin typeface="Consolas" panose="020B0609020204030204" pitchFamily="49" charset="0"/>
              </a:rPr>
              <a:t>org.mockito.Mockito.</a:t>
            </a:r>
            <a:r>
              <a:rPr lang="en-IN" sz="1200" b="1" i="1" dirty="0" err="1">
                <a:solidFill>
                  <a:srgbClr val="000000"/>
                </a:solidFill>
                <a:highlight>
                  <a:srgbClr val="D4D4D4"/>
                </a:highlight>
                <a:latin typeface="Consolas" panose="020B0609020204030204" pitchFamily="49" charset="0"/>
              </a:rPr>
              <a:t>verify</a:t>
            </a:r>
            <a:r>
              <a:rPr lang="en-IN" sz="1200" b="1" i="1" dirty="0">
                <a:solidFill>
                  <a:srgbClr val="000000"/>
                </a:solidFill>
                <a:highlight>
                  <a:srgbClr val="D4D4D4"/>
                </a:highlight>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static</a:t>
            </a:r>
            <a:r>
              <a:rPr lang="en-IN" sz="1200" b="1" dirty="0">
                <a:solidFill>
                  <a:srgbClr val="000000"/>
                </a:solidFill>
                <a:latin typeface="Consolas" panose="020B0609020204030204" pitchFamily="49" charset="0"/>
              </a:rPr>
              <a:t> </a:t>
            </a:r>
            <a:r>
              <a:rPr lang="en-IN" sz="1200" b="1" dirty="0" err="1">
                <a:solidFill>
                  <a:srgbClr val="000000"/>
                </a:solidFill>
                <a:highlight>
                  <a:srgbClr val="D4D4D4"/>
                </a:highlight>
                <a:latin typeface="Consolas" panose="020B0609020204030204" pitchFamily="49" charset="0"/>
              </a:rPr>
              <a:t>org.mockito.Mockito.</a:t>
            </a:r>
            <a:r>
              <a:rPr lang="en-IN" sz="1200" b="1" i="1" dirty="0" err="1">
                <a:solidFill>
                  <a:srgbClr val="000000"/>
                </a:solidFill>
                <a:highlight>
                  <a:srgbClr val="D4D4D4"/>
                </a:highlight>
                <a:latin typeface="Consolas" panose="020B0609020204030204" pitchFamily="49" charset="0"/>
              </a:rPr>
              <a:t>when</a:t>
            </a:r>
            <a:r>
              <a:rPr lang="en-IN" sz="1200" b="1" i="1" dirty="0">
                <a:solidFill>
                  <a:srgbClr val="000000"/>
                </a:solidFill>
                <a:highlight>
                  <a:srgbClr val="D4D4D4"/>
                </a:highlight>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java.util.Arrays</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java.util.List</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org.junit.Test</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highlight>
                  <a:srgbClr val="D4D4D4"/>
                </a:highlight>
                <a:latin typeface="Consolas" panose="020B0609020204030204" pitchFamily="49" charset="0"/>
              </a:rPr>
              <a:t>org.mockito.Mockito</a:t>
            </a:r>
            <a:r>
              <a:rPr lang="en-IN" sz="1200" b="1" dirty="0">
                <a:solidFill>
                  <a:srgbClr val="000000"/>
                </a:solidFill>
                <a:highlight>
                  <a:srgbClr val="D4D4D4"/>
                </a:highlight>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com.test.data.api.TodoService</a:t>
            </a:r>
            <a:r>
              <a:rPr lang="en-IN" sz="1200" b="1" dirty="0">
                <a:solidFill>
                  <a:srgbClr val="000000"/>
                </a:solidFill>
                <a:latin typeface="Consolas" panose="020B0609020204030204" pitchFamily="49" charset="0"/>
              </a:rPr>
              <a:t>;</a:t>
            </a:r>
          </a:p>
          <a:p>
            <a:r>
              <a:rPr lang="en-IN" sz="1200" b="1" dirty="0">
                <a:solidFill>
                  <a:srgbClr val="7F0055"/>
                </a:solidFill>
                <a:latin typeface="Consolas" panose="020B0609020204030204" pitchFamily="49" charset="0"/>
              </a:rPr>
              <a:t>import</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com.test.verify.business.TodoBusinessImpl</a:t>
            </a:r>
            <a:r>
              <a:rPr lang="en-IN" sz="1200" b="1" dirty="0">
                <a:solidFill>
                  <a:srgbClr val="000000"/>
                </a:solidFill>
                <a:latin typeface="Consolas" panose="020B0609020204030204" pitchFamily="49" charset="0"/>
              </a:rPr>
              <a:t>;</a:t>
            </a:r>
          </a:p>
          <a:p>
            <a:endParaRPr lang="en-IN" sz="1200" dirty="0">
              <a:latin typeface="Consolas" panose="020B0609020204030204" pitchFamily="49" charset="0"/>
            </a:endParaRP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class</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BusinessImplMockitoTest</a:t>
            </a:r>
            <a:r>
              <a:rPr lang="en-IN" sz="1200" b="1" dirty="0">
                <a:solidFill>
                  <a:srgbClr val="000000"/>
                </a:solidFill>
                <a:latin typeface="Consolas" panose="020B0609020204030204" pitchFamily="49" charset="0"/>
              </a:rPr>
              <a:t> {</a:t>
            </a:r>
          </a:p>
          <a:p>
            <a:r>
              <a:rPr lang="en-IN" sz="1200" dirty="0">
                <a:solidFill>
                  <a:srgbClr val="646464"/>
                </a:solidFill>
                <a:latin typeface="Consolas" panose="020B0609020204030204" pitchFamily="49" charset="0"/>
              </a:rPr>
              <a:t>@Test</a:t>
            </a:r>
          </a:p>
          <a:p>
            <a:r>
              <a:rPr lang="en-IN" sz="1200" b="1" dirty="0">
                <a:solidFill>
                  <a:srgbClr val="7F0055"/>
                </a:solidFill>
                <a:latin typeface="Consolas" panose="020B0609020204030204" pitchFamily="49" charset="0"/>
              </a:rPr>
              <a:t>public</a:t>
            </a:r>
            <a:r>
              <a:rPr lang="en-IN" sz="1200" b="1" dirty="0">
                <a:solidFill>
                  <a:srgbClr val="000000"/>
                </a:solidFill>
                <a:latin typeface="Consolas" panose="020B0609020204030204" pitchFamily="49" charset="0"/>
              </a:rPr>
              <a:t> </a:t>
            </a:r>
            <a:r>
              <a:rPr lang="en-IN" sz="1200" b="1" dirty="0">
                <a:solidFill>
                  <a:srgbClr val="7F0055"/>
                </a:solidFill>
                <a:latin typeface="Consolas" panose="020B0609020204030204" pitchFamily="49" charset="0"/>
              </a:rPr>
              <a:t>void</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usingMockito</a:t>
            </a:r>
            <a:r>
              <a:rPr lang="en-IN" sz="1200" b="1" dirty="0">
                <a:solidFill>
                  <a:srgbClr val="000000"/>
                </a:solidFill>
                <a:latin typeface="Consolas" panose="020B0609020204030204" pitchFamily="49" charset="0"/>
              </a:rPr>
              <a:t>() {</a:t>
            </a:r>
          </a:p>
          <a:p>
            <a:r>
              <a:rPr lang="es-ES" sz="1200" dirty="0" err="1">
                <a:solidFill>
                  <a:srgbClr val="000000"/>
                </a:solidFill>
                <a:latin typeface="Consolas" panose="020B0609020204030204" pitchFamily="49" charset="0"/>
              </a:rPr>
              <a:t>TodoService</a:t>
            </a:r>
            <a:r>
              <a:rPr lang="es-ES" sz="1200" dirty="0">
                <a:solidFill>
                  <a:srgbClr val="000000"/>
                </a:solidFill>
                <a:latin typeface="Consolas" panose="020B0609020204030204" pitchFamily="49" charset="0"/>
              </a:rPr>
              <a:t> </a:t>
            </a:r>
            <a:r>
              <a:rPr lang="es-ES" sz="1200" dirty="0" err="1">
                <a:solidFill>
                  <a:srgbClr val="6A3E3E"/>
                </a:solidFill>
                <a:latin typeface="Consolas" panose="020B0609020204030204" pitchFamily="49" charset="0"/>
              </a:rPr>
              <a:t>todoService</a:t>
            </a:r>
            <a:r>
              <a:rPr lang="es-ES" sz="1200" dirty="0">
                <a:solidFill>
                  <a:srgbClr val="000000"/>
                </a:solidFill>
                <a:latin typeface="Consolas" panose="020B0609020204030204" pitchFamily="49" charset="0"/>
              </a:rPr>
              <a:t> = </a:t>
            </a:r>
            <a:r>
              <a:rPr lang="es-ES" sz="1200" i="1" dirty="0" err="1">
                <a:solidFill>
                  <a:srgbClr val="000000"/>
                </a:solidFill>
                <a:latin typeface="Consolas" panose="020B0609020204030204" pitchFamily="49" charset="0"/>
              </a:rPr>
              <a:t>mock</a:t>
            </a:r>
            <a:r>
              <a:rPr lang="es-ES" sz="1200" i="1" dirty="0">
                <a:solidFill>
                  <a:srgbClr val="000000"/>
                </a:solidFill>
                <a:latin typeface="Consolas" panose="020B0609020204030204" pitchFamily="49" charset="0"/>
              </a:rPr>
              <a:t>(</a:t>
            </a:r>
            <a:r>
              <a:rPr lang="es-ES" sz="1200" i="1" dirty="0" err="1">
                <a:solidFill>
                  <a:srgbClr val="000000"/>
                </a:solidFill>
                <a:latin typeface="Consolas" panose="020B0609020204030204" pitchFamily="49" charset="0"/>
              </a:rPr>
              <a:t>TodoService.</a:t>
            </a:r>
            <a:r>
              <a:rPr lang="es-ES" sz="1200" b="1" i="1" dirty="0" err="1">
                <a:solidFill>
                  <a:srgbClr val="7F0055"/>
                </a:solidFill>
                <a:latin typeface="Consolas" panose="020B0609020204030204" pitchFamily="49" charset="0"/>
              </a:rPr>
              <a:t>class</a:t>
            </a:r>
            <a:r>
              <a:rPr lang="es-ES" sz="1200" b="1" i="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List&lt;String&gt; </a:t>
            </a:r>
            <a:r>
              <a:rPr lang="en-IN" sz="1200" dirty="0" err="1">
                <a:solidFill>
                  <a:srgbClr val="6A3E3E"/>
                </a:solidFill>
                <a:latin typeface="Consolas" panose="020B0609020204030204" pitchFamily="49" charset="0"/>
              </a:rPr>
              <a:t>allTodos</a:t>
            </a:r>
            <a:r>
              <a:rPr lang="en-IN" sz="1200" dirty="0">
                <a:solidFill>
                  <a:srgbClr val="000000"/>
                </a:solidFill>
                <a:latin typeface="Consolas" panose="020B0609020204030204" pitchFamily="49" charset="0"/>
              </a:rPr>
              <a:t> = </a:t>
            </a:r>
            <a:r>
              <a:rPr lang="en-IN" sz="1200" dirty="0" err="1">
                <a:solidFill>
                  <a:srgbClr val="000000"/>
                </a:solidFill>
                <a:latin typeface="Consolas" panose="020B0609020204030204" pitchFamily="49" charset="0"/>
              </a:rPr>
              <a:t>Arrays.</a:t>
            </a:r>
            <a:r>
              <a:rPr lang="en-IN" sz="1200" i="1" dirty="0" err="1">
                <a:solidFill>
                  <a:srgbClr val="000000"/>
                </a:solidFill>
                <a:latin typeface="Consolas" panose="020B0609020204030204" pitchFamily="49" charset="0"/>
              </a:rPr>
              <a:t>asList</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"Learn Spring MVC"</a:t>
            </a:r>
            <a:r>
              <a:rPr lang="en-IN" sz="1200" i="1" dirty="0">
                <a:solidFill>
                  <a:srgbClr val="000000"/>
                </a:solidFill>
                <a:latin typeface="Consolas" panose="020B0609020204030204" pitchFamily="49" charset="0"/>
              </a:rPr>
              <a:t>,</a:t>
            </a:r>
          </a:p>
          <a:p>
            <a:r>
              <a:rPr lang="en-IN" sz="1200" dirty="0">
                <a:solidFill>
                  <a:srgbClr val="2A00FF"/>
                </a:solidFill>
                <a:latin typeface="Consolas" panose="020B0609020204030204" pitchFamily="49" charset="0"/>
              </a:rPr>
              <a:t>"Learn Spring"</a:t>
            </a:r>
            <a:r>
              <a:rPr lang="en-IN" sz="1200" dirty="0">
                <a:solidFill>
                  <a:srgbClr val="000000"/>
                </a:solidFill>
                <a:latin typeface="Consolas" panose="020B0609020204030204" pitchFamily="49" charset="0"/>
              </a:rPr>
              <a:t>, </a:t>
            </a:r>
            <a:r>
              <a:rPr lang="en-IN" sz="1200" dirty="0">
                <a:solidFill>
                  <a:srgbClr val="2A00FF"/>
                </a:solidFill>
                <a:latin typeface="Consolas" panose="020B0609020204030204" pitchFamily="49" charset="0"/>
              </a:rPr>
              <a:t>"Learn to Dance"</a:t>
            </a:r>
            <a:r>
              <a:rPr lang="en-IN" sz="1200" dirty="0">
                <a:solidFill>
                  <a:srgbClr val="000000"/>
                </a:solidFill>
                <a:latin typeface="Consolas" panose="020B0609020204030204" pitchFamily="49" charset="0"/>
              </a:rPr>
              <a:t>);</a:t>
            </a:r>
          </a:p>
          <a:p>
            <a:r>
              <a:rPr lang="en-IN" sz="1200" i="1" dirty="0">
                <a:solidFill>
                  <a:srgbClr val="000000"/>
                </a:solidFill>
                <a:latin typeface="Consolas" panose="020B0609020204030204" pitchFamily="49" charset="0"/>
              </a:rPr>
              <a:t>when(</a:t>
            </a:r>
            <a:r>
              <a:rPr lang="en-IN" sz="1200" i="1" dirty="0" err="1">
                <a:solidFill>
                  <a:srgbClr val="6A3E3E"/>
                </a:solidFill>
                <a:latin typeface="Consolas" panose="020B0609020204030204" pitchFamily="49" charset="0"/>
              </a:rPr>
              <a:t>todoService</a:t>
            </a:r>
            <a:r>
              <a:rPr lang="en-IN" sz="1200" i="1" dirty="0" err="1">
                <a:solidFill>
                  <a:srgbClr val="000000"/>
                </a:solidFill>
                <a:latin typeface="Consolas" panose="020B0609020204030204" pitchFamily="49" charset="0"/>
              </a:rPr>
              <a:t>.retrieveTodos</a:t>
            </a:r>
            <a:r>
              <a:rPr lang="en-IN" sz="1200" i="1" dirty="0">
                <a:solidFill>
                  <a:srgbClr val="000000"/>
                </a:solidFill>
                <a:latin typeface="Consolas" panose="020B0609020204030204" pitchFamily="49" charset="0"/>
              </a:rPr>
              <a:t>(</a:t>
            </a:r>
            <a:r>
              <a:rPr lang="en-IN" sz="1200" i="1" dirty="0">
                <a:solidFill>
                  <a:srgbClr val="2A00FF"/>
                </a:solidFill>
                <a:latin typeface="Consolas" panose="020B0609020204030204" pitchFamily="49" charset="0"/>
              </a:rPr>
              <a:t>“Admin"</a:t>
            </a:r>
            <a:r>
              <a:rPr lang="en-IN" sz="1200" i="1" dirty="0">
                <a:solidFill>
                  <a:srgbClr val="000000"/>
                </a:solidFill>
                <a:latin typeface="Consolas" panose="020B0609020204030204" pitchFamily="49" charset="0"/>
              </a:rPr>
              <a:t>)).</a:t>
            </a:r>
            <a:r>
              <a:rPr lang="en-IN" sz="1200" i="1" dirty="0" err="1">
                <a:solidFill>
                  <a:srgbClr val="000000"/>
                </a:solidFill>
                <a:latin typeface="Consolas" panose="020B0609020204030204" pitchFamily="49" charset="0"/>
              </a:rPr>
              <a:t>thenReturn</a:t>
            </a:r>
            <a:r>
              <a:rPr lang="en-IN" sz="1200" i="1" dirty="0">
                <a:solidFill>
                  <a:srgbClr val="000000"/>
                </a:solidFill>
                <a:latin typeface="Consolas" panose="020B0609020204030204" pitchFamily="49" charset="0"/>
              </a:rPr>
              <a:t>(</a:t>
            </a:r>
            <a:r>
              <a:rPr lang="en-IN" sz="1200" i="1" dirty="0" err="1">
                <a:solidFill>
                  <a:srgbClr val="6A3E3E"/>
                </a:solidFill>
                <a:latin typeface="Consolas" panose="020B0609020204030204" pitchFamily="49" charset="0"/>
              </a:rPr>
              <a:t>allTodos</a:t>
            </a:r>
            <a:r>
              <a:rPr lang="en-IN" sz="1200" i="1" dirty="0">
                <a:solidFill>
                  <a:srgbClr val="000000"/>
                </a:solidFill>
                <a:latin typeface="Consolas" panose="020B0609020204030204" pitchFamily="49" charset="0"/>
              </a:rPr>
              <a:t>);</a:t>
            </a:r>
          </a:p>
          <a:p>
            <a:r>
              <a:rPr lang="en-IN" sz="1200" dirty="0" err="1">
                <a:solidFill>
                  <a:srgbClr val="000000"/>
                </a:solidFill>
                <a:latin typeface="Consolas" panose="020B0609020204030204" pitchFamily="49" charset="0"/>
              </a:rPr>
              <a:t>BusinessImplClass</a:t>
            </a:r>
            <a:r>
              <a:rPr lang="en-IN" sz="1200" dirty="0">
                <a:solidFill>
                  <a:srgbClr val="000000"/>
                </a:solidFill>
                <a:latin typeface="Consolas" panose="020B0609020204030204" pitchFamily="49" charset="0"/>
              </a:rPr>
              <a:t> </a:t>
            </a:r>
            <a:r>
              <a:rPr lang="en-IN" sz="1200" dirty="0" err="1">
                <a:solidFill>
                  <a:srgbClr val="6A3E3E"/>
                </a:solidFill>
                <a:latin typeface="Consolas" panose="020B0609020204030204" pitchFamily="49" charset="0"/>
              </a:rPr>
              <a:t>todoBusinessImpl</a:t>
            </a:r>
            <a:r>
              <a:rPr lang="en-IN" sz="1200" dirty="0">
                <a:solidFill>
                  <a:srgbClr val="000000"/>
                </a:solidFill>
                <a:latin typeface="Consolas" panose="020B0609020204030204" pitchFamily="49" charset="0"/>
              </a:rPr>
              <a:t> = </a:t>
            </a:r>
            <a:r>
              <a:rPr lang="en-IN" sz="1200" b="1" dirty="0">
                <a:solidFill>
                  <a:srgbClr val="7F0055"/>
                </a:solidFill>
                <a:latin typeface="Consolas" panose="020B0609020204030204" pitchFamily="49" charset="0"/>
              </a:rPr>
              <a:t>new</a:t>
            </a:r>
            <a:r>
              <a:rPr lang="en-IN" sz="1200" b="1" dirty="0">
                <a:solidFill>
                  <a:srgbClr val="000000"/>
                </a:solidFill>
                <a:latin typeface="Consolas" panose="020B0609020204030204" pitchFamily="49" charset="0"/>
              </a:rPr>
              <a:t> </a:t>
            </a:r>
            <a:r>
              <a:rPr lang="en-IN" sz="1200" b="1" dirty="0" err="1">
                <a:solidFill>
                  <a:srgbClr val="000000"/>
                </a:solidFill>
                <a:latin typeface="Consolas" panose="020B0609020204030204" pitchFamily="49" charset="0"/>
              </a:rPr>
              <a:t>BusinessImplClass</a:t>
            </a:r>
            <a:r>
              <a:rPr lang="en-IN" sz="1200" b="1" dirty="0">
                <a:solidFill>
                  <a:srgbClr val="000000"/>
                </a:solidFill>
                <a:latin typeface="Consolas" panose="020B0609020204030204" pitchFamily="49" charset="0"/>
              </a:rPr>
              <a:t>(</a:t>
            </a:r>
            <a:r>
              <a:rPr lang="en-IN" sz="1200" b="1" dirty="0" err="1">
                <a:solidFill>
                  <a:srgbClr val="6A3E3E"/>
                </a:solidFill>
                <a:latin typeface="Consolas" panose="020B0609020204030204" pitchFamily="49" charset="0"/>
              </a:rPr>
              <a:t>todoService</a:t>
            </a:r>
            <a:r>
              <a:rPr lang="en-IN" sz="1200" b="1" dirty="0">
                <a:solidFill>
                  <a:srgbClr val="000000"/>
                </a:solidFill>
                <a:latin typeface="Consolas" panose="020B0609020204030204" pitchFamily="49" charset="0"/>
              </a:rPr>
              <a:t>);</a:t>
            </a:r>
          </a:p>
          <a:p>
            <a:r>
              <a:rPr lang="en-IN" sz="1200" dirty="0">
                <a:solidFill>
                  <a:srgbClr val="000000"/>
                </a:solidFill>
                <a:latin typeface="Consolas" panose="020B0609020204030204" pitchFamily="49" charset="0"/>
              </a:rPr>
              <a:t>List&lt;String&gt; </a:t>
            </a:r>
            <a:r>
              <a:rPr lang="en-IN" sz="1200" dirty="0" err="1">
                <a:solidFill>
                  <a:srgbClr val="6A3E3E"/>
                </a:solidFill>
                <a:latin typeface="Consolas" panose="020B0609020204030204" pitchFamily="49" charset="0"/>
              </a:rPr>
              <a:t>todos</a:t>
            </a:r>
            <a:r>
              <a:rPr lang="en-IN" sz="1200" dirty="0">
                <a:solidFill>
                  <a:srgbClr val="000000"/>
                </a:solidFill>
                <a:latin typeface="Consolas" panose="020B0609020204030204" pitchFamily="49" charset="0"/>
              </a:rPr>
              <a:t> = </a:t>
            </a:r>
            <a:r>
              <a:rPr lang="en-IN" sz="1200" dirty="0" err="1">
                <a:solidFill>
                  <a:srgbClr val="6A3E3E"/>
                </a:solidFill>
                <a:latin typeface="Consolas" panose="020B0609020204030204" pitchFamily="49" charset="0"/>
              </a:rPr>
              <a:t>todoBusinessImpl</a:t>
            </a:r>
            <a:endParaRPr lang="en-IN" sz="1200" dirty="0">
              <a:solidFill>
                <a:srgbClr val="6A3E3E"/>
              </a:solidFill>
              <a:latin typeface="Consolas" panose="020B0609020204030204" pitchFamily="49" charset="0"/>
            </a:endParaRPr>
          </a:p>
          <a:p>
            <a:r>
              <a:rPr lang="en-IN" sz="1200" dirty="0">
                <a:solidFill>
                  <a:srgbClr val="000000"/>
                </a:solidFill>
                <a:latin typeface="Consolas" panose="020B0609020204030204" pitchFamily="49" charset="0"/>
              </a:rPr>
              <a:t>.</a:t>
            </a:r>
            <a:r>
              <a:rPr lang="en-IN" sz="1200" dirty="0" err="1">
                <a:solidFill>
                  <a:srgbClr val="000000"/>
                </a:solidFill>
                <a:latin typeface="Consolas" panose="020B0609020204030204" pitchFamily="49" charset="0"/>
              </a:rPr>
              <a:t>retrieveTodosRelatedToSpring</a:t>
            </a:r>
            <a:r>
              <a:rPr lang="en-IN" sz="1200" dirty="0">
                <a:solidFill>
                  <a:srgbClr val="000000"/>
                </a:solidFill>
                <a:latin typeface="Consolas" panose="020B0609020204030204" pitchFamily="49" charset="0"/>
              </a:rPr>
              <a:t>(</a:t>
            </a:r>
            <a:r>
              <a:rPr lang="en-IN" sz="1200" dirty="0">
                <a:solidFill>
                  <a:srgbClr val="2A00FF"/>
                </a:solidFill>
                <a:latin typeface="Consolas" panose="020B0609020204030204" pitchFamily="49" charset="0"/>
              </a:rPr>
              <a:t>“Admin"</a:t>
            </a:r>
            <a:r>
              <a:rPr lang="en-IN" sz="1200" dirty="0">
                <a:solidFill>
                  <a:srgbClr val="000000"/>
                </a:solidFill>
                <a:latin typeface="Consolas" panose="020B0609020204030204" pitchFamily="49" charset="0"/>
              </a:rPr>
              <a:t>);</a:t>
            </a:r>
          </a:p>
          <a:p>
            <a:r>
              <a:rPr lang="en-IN" sz="1200" i="1" dirty="0" err="1">
                <a:solidFill>
                  <a:srgbClr val="000000"/>
                </a:solidFill>
                <a:latin typeface="Consolas" panose="020B0609020204030204" pitchFamily="49" charset="0"/>
              </a:rPr>
              <a:t>assertEquals</a:t>
            </a:r>
            <a:r>
              <a:rPr lang="en-IN" sz="1200" i="1" dirty="0">
                <a:solidFill>
                  <a:srgbClr val="000000"/>
                </a:solidFill>
                <a:latin typeface="Consolas" panose="020B0609020204030204" pitchFamily="49" charset="0"/>
              </a:rPr>
              <a:t>(2, </a:t>
            </a:r>
            <a:r>
              <a:rPr lang="en-IN" sz="1200" i="1" dirty="0" err="1">
                <a:solidFill>
                  <a:srgbClr val="6A3E3E"/>
                </a:solidFill>
                <a:latin typeface="Consolas" panose="020B0609020204030204" pitchFamily="49" charset="0"/>
              </a:rPr>
              <a:t>todos</a:t>
            </a:r>
            <a:r>
              <a:rPr lang="en-IN" sz="1200" i="1" dirty="0" err="1">
                <a:solidFill>
                  <a:srgbClr val="000000"/>
                </a:solidFill>
                <a:latin typeface="Consolas" panose="020B0609020204030204" pitchFamily="49" charset="0"/>
              </a:rPr>
              <a:t>.size</a:t>
            </a:r>
            <a:r>
              <a:rPr lang="en-IN" sz="1200" i="1" dirty="0">
                <a:solidFill>
                  <a:srgbClr val="000000"/>
                </a:solidFill>
                <a:latin typeface="Consolas" panose="020B0609020204030204" pitchFamily="49" charset="0"/>
              </a:rPr>
              <a:t>());						contd..</a:t>
            </a:r>
          </a:p>
          <a:p>
            <a:r>
              <a:rPr lang="en-IN" sz="12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178164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7325-9365-4097-B3D2-875D6CCE8202}"/>
              </a:ext>
            </a:extLst>
          </p:cNvPr>
          <p:cNvSpPr>
            <a:spLocks noGrp="1"/>
          </p:cNvSpPr>
          <p:nvPr>
            <p:ph type="title"/>
          </p:nvPr>
        </p:nvSpPr>
        <p:spPr/>
        <p:txBody>
          <a:bodyPr>
            <a:normAutofit fontScale="90000"/>
          </a:bodyPr>
          <a:lstStyle/>
          <a:p>
            <a:r>
              <a:rPr lang="en-IN" dirty="0"/>
              <a:t>Example to check verify now() Duration:20 min</a:t>
            </a:r>
          </a:p>
        </p:txBody>
      </p:sp>
      <p:sp>
        <p:nvSpPr>
          <p:cNvPr id="5" name="Rectangle 4">
            <a:extLst>
              <a:ext uri="{FF2B5EF4-FFF2-40B4-BE49-F238E27FC236}">
                <a16:creationId xmlns:a16="http://schemas.microsoft.com/office/drawing/2014/main" id="{52A3A322-5A47-4B56-9E5F-ABE9F210ABA2}"/>
              </a:ext>
            </a:extLst>
          </p:cNvPr>
          <p:cNvSpPr/>
          <p:nvPr/>
        </p:nvSpPr>
        <p:spPr>
          <a:xfrm>
            <a:off x="304800" y="990600"/>
            <a:ext cx="3810000" cy="5047536"/>
          </a:xfrm>
          <a:prstGeom prst="rect">
            <a:avLst/>
          </a:prstGeom>
        </p:spPr>
        <p:txBody>
          <a:bodyPr wrap="square">
            <a:spAutoFit/>
          </a:bodyPr>
          <a:lstStyle/>
          <a:p>
            <a:endParaRPr lang="en-IN" sz="1400" dirty="0">
              <a:latin typeface="Calibri" panose="020F0502020204030204" pitchFamily="34" charset="0"/>
              <a:cs typeface="Calibri" panose="020F0502020204030204" pitchFamily="34" charset="0"/>
            </a:endParaRPr>
          </a:p>
          <a:p>
            <a:r>
              <a:rPr lang="en-IN" sz="1400" dirty="0">
                <a:solidFill>
                  <a:srgbClr val="646464"/>
                </a:solidFill>
                <a:latin typeface="Calibri" panose="020F0502020204030204" pitchFamily="34" charset="0"/>
                <a:cs typeface="Calibri" panose="020F0502020204030204" pitchFamily="34" charset="0"/>
              </a:rPr>
              <a:t>@Test</a:t>
            </a:r>
          </a:p>
          <a:p>
            <a:r>
              <a:rPr lang="en-IN" sz="1400" b="1" dirty="0">
                <a:solidFill>
                  <a:srgbClr val="7F0055"/>
                </a:solidFill>
                <a:latin typeface="Calibri" panose="020F0502020204030204" pitchFamily="34" charset="0"/>
                <a:cs typeface="Calibri" panose="020F0502020204030204" pitchFamily="34" charset="0"/>
              </a:rPr>
              <a:t>public</a:t>
            </a:r>
            <a:r>
              <a:rPr lang="en-IN" sz="1400" b="1" dirty="0">
                <a:solidFill>
                  <a:srgbClr val="000000"/>
                </a:solidFill>
                <a:latin typeface="Calibri" panose="020F0502020204030204" pitchFamily="34" charset="0"/>
                <a:cs typeface="Calibri" panose="020F0502020204030204" pitchFamily="34" charset="0"/>
              </a:rPr>
              <a:t> </a:t>
            </a:r>
            <a:r>
              <a:rPr lang="en-IN" sz="1400" b="1" dirty="0">
                <a:solidFill>
                  <a:srgbClr val="7F0055"/>
                </a:solidFill>
                <a:latin typeface="Calibri" panose="020F0502020204030204" pitchFamily="34" charset="0"/>
                <a:cs typeface="Calibri" panose="020F0502020204030204" pitchFamily="34" charset="0"/>
              </a:rPr>
              <a:t>void</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usingMockito_UsingBDD</a:t>
            </a:r>
            <a:r>
              <a:rPr lang="en-IN" sz="1400" b="1" dirty="0">
                <a:solidFill>
                  <a:srgbClr val="000000"/>
                </a:solidFill>
                <a:latin typeface="Calibri" panose="020F0502020204030204" pitchFamily="34" charset="0"/>
                <a:cs typeface="Calibri" panose="020F0502020204030204" pitchFamily="34" charset="0"/>
              </a:rPr>
              <a:t>() {</a:t>
            </a:r>
          </a:p>
          <a:p>
            <a:r>
              <a:rPr lang="es-ES" sz="1400" dirty="0" err="1">
                <a:solidFill>
                  <a:srgbClr val="000000"/>
                </a:solidFill>
                <a:latin typeface="Calibri" panose="020F0502020204030204" pitchFamily="34" charset="0"/>
                <a:cs typeface="Calibri" panose="020F0502020204030204" pitchFamily="34" charset="0"/>
              </a:rPr>
              <a:t>TodoService</a:t>
            </a:r>
            <a:r>
              <a:rPr lang="es-ES" sz="1400" dirty="0">
                <a:solidFill>
                  <a:srgbClr val="000000"/>
                </a:solidFill>
                <a:latin typeface="Calibri" panose="020F0502020204030204" pitchFamily="34" charset="0"/>
                <a:cs typeface="Calibri" panose="020F0502020204030204" pitchFamily="34" charset="0"/>
              </a:rPr>
              <a:t> </a:t>
            </a:r>
            <a:r>
              <a:rPr lang="es-ES" sz="1400" dirty="0" err="1">
                <a:solidFill>
                  <a:srgbClr val="6A3E3E"/>
                </a:solidFill>
                <a:latin typeface="Calibri" panose="020F0502020204030204" pitchFamily="34" charset="0"/>
                <a:cs typeface="Calibri" panose="020F0502020204030204" pitchFamily="34" charset="0"/>
              </a:rPr>
              <a:t>todoService</a:t>
            </a:r>
            <a:r>
              <a:rPr lang="es-ES" sz="1400" dirty="0">
                <a:solidFill>
                  <a:srgbClr val="000000"/>
                </a:solidFill>
                <a:latin typeface="Calibri" panose="020F0502020204030204" pitchFamily="34" charset="0"/>
                <a:cs typeface="Calibri" panose="020F0502020204030204" pitchFamily="34" charset="0"/>
              </a:rPr>
              <a:t> = </a:t>
            </a:r>
            <a:r>
              <a:rPr lang="es-ES" sz="1400" i="1" dirty="0" err="1">
                <a:solidFill>
                  <a:srgbClr val="000000"/>
                </a:solidFill>
                <a:latin typeface="Calibri" panose="020F0502020204030204" pitchFamily="34" charset="0"/>
                <a:cs typeface="Calibri" panose="020F0502020204030204" pitchFamily="34" charset="0"/>
              </a:rPr>
              <a:t>mock</a:t>
            </a:r>
            <a:r>
              <a:rPr lang="es-ES" sz="1400" i="1" dirty="0">
                <a:solidFill>
                  <a:srgbClr val="000000"/>
                </a:solidFill>
                <a:latin typeface="Calibri" panose="020F0502020204030204" pitchFamily="34" charset="0"/>
                <a:cs typeface="Calibri" panose="020F0502020204030204" pitchFamily="34" charset="0"/>
              </a:rPr>
              <a:t>(</a:t>
            </a:r>
            <a:r>
              <a:rPr lang="es-ES" sz="1400" i="1" dirty="0" err="1">
                <a:solidFill>
                  <a:srgbClr val="000000"/>
                </a:solidFill>
                <a:latin typeface="Calibri" panose="020F0502020204030204" pitchFamily="34" charset="0"/>
                <a:cs typeface="Calibri" panose="020F0502020204030204" pitchFamily="34" charset="0"/>
              </a:rPr>
              <a:t>TodoService.</a:t>
            </a:r>
            <a:r>
              <a:rPr lang="es-ES" sz="1400" b="1" i="1" dirty="0" err="1">
                <a:solidFill>
                  <a:srgbClr val="7F0055"/>
                </a:solidFill>
                <a:latin typeface="Calibri" panose="020F0502020204030204" pitchFamily="34" charset="0"/>
                <a:cs typeface="Calibri" panose="020F0502020204030204" pitchFamily="34" charset="0"/>
              </a:rPr>
              <a:t>class</a:t>
            </a:r>
            <a:r>
              <a:rPr lang="es-ES" sz="1400" b="1" i="1" dirty="0">
                <a:solidFill>
                  <a:srgbClr val="000000"/>
                </a:solidFill>
                <a:latin typeface="Calibri" panose="020F0502020204030204" pitchFamily="34" charset="0"/>
                <a:cs typeface="Calibri" panose="020F0502020204030204" pitchFamily="34" charset="0"/>
              </a:rPr>
              <a:t>);</a:t>
            </a:r>
          </a:p>
          <a:p>
            <a:r>
              <a:rPr lang="en-IN" sz="1400" dirty="0" err="1">
                <a:solidFill>
                  <a:srgbClr val="000000"/>
                </a:solidFill>
                <a:latin typeface="Calibri" panose="020F0502020204030204" pitchFamily="34" charset="0"/>
                <a:cs typeface="Calibri" panose="020F0502020204030204" pitchFamily="34" charset="0"/>
              </a:rPr>
              <a:t>BusinessImplClass</a:t>
            </a:r>
            <a:r>
              <a:rPr lang="en-IN" sz="1400" dirty="0">
                <a:solidFill>
                  <a:srgbClr val="000000"/>
                </a:solidFill>
                <a:latin typeface="Calibri" panose="020F0502020204030204" pitchFamily="34" charset="0"/>
                <a:cs typeface="Calibri" panose="020F0502020204030204" pitchFamily="34" charset="0"/>
              </a:rPr>
              <a:t> </a:t>
            </a:r>
            <a:r>
              <a:rPr lang="en-IN" sz="1400" dirty="0" err="1">
                <a:solidFill>
                  <a:srgbClr val="6A3E3E"/>
                </a:solidFill>
                <a:latin typeface="Calibri" panose="020F0502020204030204" pitchFamily="34" charset="0"/>
                <a:cs typeface="Calibri" panose="020F0502020204030204" pitchFamily="34" charset="0"/>
              </a:rPr>
              <a:t>todoBusinessImpl</a:t>
            </a:r>
            <a:r>
              <a:rPr lang="en-IN" sz="1400" dirty="0">
                <a:solidFill>
                  <a:srgbClr val="000000"/>
                </a:solidFill>
                <a:latin typeface="Calibri" panose="020F0502020204030204" pitchFamily="34" charset="0"/>
                <a:cs typeface="Calibri" panose="020F0502020204030204" pitchFamily="34" charset="0"/>
              </a:rPr>
              <a:t> = </a:t>
            </a:r>
            <a:r>
              <a:rPr lang="en-IN" sz="1400" b="1" dirty="0">
                <a:solidFill>
                  <a:srgbClr val="7F0055"/>
                </a:solidFill>
                <a:latin typeface="Calibri" panose="020F0502020204030204" pitchFamily="34" charset="0"/>
                <a:cs typeface="Calibri" panose="020F0502020204030204" pitchFamily="34" charset="0"/>
              </a:rPr>
              <a:t>new</a:t>
            </a:r>
            <a:r>
              <a:rPr lang="en-IN" sz="1400" b="1" dirty="0">
                <a:solidFill>
                  <a:srgbClr val="000000"/>
                </a:solidFill>
                <a:latin typeface="Calibri" panose="020F0502020204030204" pitchFamily="34" charset="0"/>
                <a:cs typeface="Calibri" panose="020F0502020204030204" pitchFamily="34" charset="0"/>
              </a:rPr>
              <a:t> </a:t>
            </a:r>
            <a:r>
              <a:rPr lang="en-IN" sz="1400" b="1" dirty="0" err="1">
                <a:solidFill>
                  <a:srgbClr val="000000"/>
                </a:solidFill>
                <a:latin typeface="Calibri" panose="020F0502020204030204" pitchFamily="34" charset="0"/>
                <a:cs typeface="Calibri" panose="020F0502020204030204" pitchFamily="34" charset="0"/>
              </a:rPr>
              <a:t>BusinessImplClass</a:t>
            </a:r>
            <a:r>
              <a:rPr lang="en-IN" sz="1400" b="1" dirty="0">
                <a:solidFill>
                  <a:srgbClr val="000000"/>
                </a:solidFill>
                <a:latin typeface="Calibri" panose="020F0502020204030204" pitchFamily="34" charset="0"/>
                <a:cs typeface="Calibri" panose="020F0502020204030204" pitchFamily="34" charset="0"/>
              </a:rPr>
              <a:t>(</a:t>
            </a:r>
            <a:r>
              <a:rPr lang="en-IN" sz="1400" b="1" dirty="0" err="1">
                <a:solidFill>
                  <a:srgbClr val="6A3E3E"/>
                </a:solidFill>
                <a:latin typeface="Calibri" panose="020F0502020204030204" pitchFamily="34" charset="0"/>
                <a:cs typeface="Calibri" panose="020F0502020204030204" pitchFamily="34" charset="0"/>
              </a:rPr>
              <a:t>todoService</a:t>
            </a:r>
            <a:r>
              <a:rPr lang="en-IN" sz="1400" b="1" dirty="0">
                <a:solidFill>
                  <a:srgbClr val="000000"/>
                </a:solidFill>
                <a:latin typeface="Calibri" panose="020F0502020204030204" pitchFamily="34" charset="0"/>
                <a:cs typeface="Calibri" panose="020F0502020204030204" pitchFamily="34" charset="0"/>
              </a:rPr>
              <a:t>);</a:t>
            </a:r>
          </a:p>
          <a:p>
            <a:r>
              <a:rPr lang="en-IN" sz="1400" dirty="0">
                <a:solidFill>
                  <a:srgbClr val="000000"/>
                </a:solidFill>
                <a:latin typeface="Calibri" panose="020F0502020204030204" pitchFamily="34" charset="0"/>
                <a:cs typeface="Calibri" panose="020F0502020204030204" pitchFamily="34" charset="0"/>
              </a:rPr>
              <a:t>List&lt;String&gt; </a:t>
            </a:r>
            <a:r>
              <a:rPr lang="en-IN" sz="1400" dirty="0" err="1">
                <a:solidFill>
                  <a:srgbClr val="6A3E3E"/>
                </a:solidFill>
                <a:latin typeface="Calibri" panose="020F0502020204030204" pitchFamily="34" charset="0"/>
                <a:cs typeface="Calibri" panose="020F0502020204030204" pitchFamily="34" charset="0"/>
              </a:rPr>
              <a:t>allTodos</a:t>
            </a:r>
            <a:r>
              <a:rPr lang="en-IN" sz="1400" dirty="0">
                <a:solidFill>
                  <a:srgbClr val="000000"/>
                </a:solidFill>
                <a:latin typeface="Calibri" panose="020F0502020204030204" pitchFamily="34" charset="0"/>
                <a:cs typeface="Calibri" panose="020F0502020204030204" pitchFamily="34" charset="0"/>
              </a:rPr>
              <a:t> = </a:t>
            </a:r>
            <a:r>
              <a:rPr lang="en-IN" sz="1400" dirty="0" err="1">
                <a:solidFill>
                  <a:srgbClr val="000000"/>
                </a:solidFill>
                <a:latin typeface="Calibri" panose="020F0502020204030204" pitchFamily="34" charset="0"/>
                <a:cs typeface="Calibri" panose="020F0502020204030204" pitchFamily="34" charset="0"/>
              </a:rPr>
              <a:t>Arrays.</a:t>
            </a:r>
            <a:r>
              <a:rPr lang="en-IN" sz="1400" i="1" dirty="0" err="1">
                <a:solidFill>
                  <a:srgbClr val="000000"/>
                </a:solidFill>
                <a:latin typeface="Calibri" panose="020F0502020204030204" pitchFamily="34" charset="0"/>
                <a:cs typeface="Calibri" panose="020F0502020204030204" pitchFamily="34" charset="0"/>
              </a:rPr>
              <a:t>asList</a:t>
            </a:r>
            <a:r>
              <a:rPr lang="en-IN" sz="1400" i="1"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"Learn Spring MVC"</a:t>
            </a:r>
            <a:r>
              <a:rPr lang="en-IN" sz="1400" i="1" dirty="0">
                <a:solidFill>
                  <a:srgbClr val="000000"/>
                </a:solidFill>
                <a:latin typeface="Calibri" panose="020F0502020204030204" pitchFamily="34" charset="0"/>
                <a:cs typeface="Calibri" panose="020F0502020204030204" pitchFamily="34" charset="0"/>
              </a:rPr>
              <a:t>,</a:t>
            </a:r>
          </a:p>
          <a:p>
            <a:r>
              <a:rPr lang="en-IN" sz="1400" dirty="0">
                <a:solidFill>
                  <a:srgbClr val="2A00FF"/>
                </a:solidFill>
                <a:latin typeface="Calibri" panose="020F0502020204030204" pitchFamily="34" charset="0"/>
                <a:cs typeface="Calibri" panose="020F0502020204030204" pitchFamily="34" charset="0"/>
              </a:rPr>
              <a:t>"Learn Spring"</a:t>
            </a:r>
            <a:r>
              <a:rPr lang="en-IN" sz="1400" dirty="0">
                <a:solidFill>
                  <a:srgbClr val="000000"/>
                </a:solidFill>
                <a:latin typeface="Calibri" panose="020F0502020204030204" pitchFamily="34" charset="0"/>
                <a:cs typeface="Calibri" panose="020F0502020204030204" pitchFamily="34" charset="0"/>
              </a:rPr>
              <a:t>, </a:t>
            </a:r>
            <a:r>
              <a:rPr lang="en-IN" sz="1400" dirty="0">
                <a:solidFill>
                  <a:srgbClr val="2A00FF"/>
                </a:solidFill>
                <a:latin typeface="Calibri" panose="020F0502020204030204" pitchFamily="34" charset="0"/>
                <a:cs typeface="Calibri" panose="020F0502020204030204" pitchFamily="34" charset="0"/>
              </a:rPr>
              <a:t>"Learn to Dance"</a:t>
            </a:r>
            <a:r>
              <a:rPr lang="en-IN" sz="1400"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dirty="0">
                <a:solidFill>
                  <a:srgbClr val="3F7F5F"/>
                </a:solidFill>
                <a:latin typeface="Calibri" panose="020F0502020204030204" pitchFamily="34" charset="0"/>
                <a:cs typeface="Calibri" panose="020F0502020204030204" pitchFamily="34" charset="0"/>
              </a:rPr>
              <a:t>//given</a:t>
            </a:r>
          </a:p>
          <a:p>
            <a:r>
              <a:rPr lang="en-IN" sz="1400" i="1" dirty="0">
                <a:solidFill>
                  <a:srgbClr val="000000"/>
                </a:solidFill>
                <a:latin typeface="Calibri" panose="020F0502020204030204" pitchFamily="34" charset="0"/>
                <a:cs typeface="Calibri" panose="020F0502020204030204" pitchFamily="34" charset="0"/>
              </a:rPr>
              <a:t>given(</a:t>
            </a:r>
            <a:r>
              <a:rPr lang="en-IN" sz="1400" i="1" dirty="0" err="1">
                <a:solidFill>
                  <a:srgbClr val="6A3E3E"/>
                </a:solidFill>
                <a:latin typeface="Calibri" panose="020F0502020204030204" pitchFamily="34" charset="0"/>
                <a:cs typeface="Calibri" panose="020F0502020204030204" pitchFamily="34" charset="0"/>
              </a:rPr>
              <a:t>todoService</a:t>
            </a:r>
            <a:r>
              <a:rPr lang="en-IN" sz="1400" i="1" dirty="0" err="1">
                <a:solidFill>
                  <a:srgbClr val="000000"/>
                </a:solidFill>
                <a:latin typeface="Calibri" panose="020F0502020204030204" pitchFamily="34" charset="0"/>
                <a:cs typeface="Calibri" panose="020F0502020204030204" pitchFamily="34" charset="0"/>
              </a:rPr>
              <a:t>.retrieveTodos</a:t>
            </a:r>
            <a:r>
              <a:rPr lang="en-IN" sz="1400" i="1" dirty="0">
                <a:solidFill>
                  <a:srgbClr val="000000"/>
                </a:solidFill>
                <a:latin typeface="Calibri" panose="020F0502020204030204" pitchFamily="34" charset="0"/>
                <a:cs typeface="Calibri" panose="020F0502020204030204" pitchFamily="34" charset="0"/>
              </a:rPr>
              <a:t>(</a:t>
            </a:r>
            <a:r>
              <a:rPr lang="en-IN" sz="1400" i="1" dirty="0">
                <a:solidFill>
                  <a:srgbClr val="2A00FF"/>
                </a:solidFill>
                <a:latin typeface="Calibri" panose="020F0502020204030204" pitchFamily="34" charset="0"/>
                <a:cs typeface="Calibri" panose="020F0502020204030204" pitchFamily="34" charset="0"/>
              </a:rPr>
              <a:t>“Admin"</a:t>
            </a:r>
            <a:r>
              <a:rPr lang="en-IN" sz="1400" i="1" dirty="0">
                <a:solidFill>
                  <a:srgbClr val="000000"/>
                </a:solidFill>
                <a:latin typeface="Calibri" panose="020F0502020204030204" pitchFamily="34" charset="0"/>
                <a:cs typeface="Calibri" panose="020F0502020204030204" pitchFamily="34" charset="0"/>
              </a:rPr>
              <a:t>)).</a:t>
            </a:r>
            <a:r>
              <a:rPr lang="en-IN" sz="1400" i="1" dirty="0" err="1">
                <a:solidFill>
                  <a:srgbClr val="000000"/>
                </a:solidFill>
                <a:latin typeface="Calibri" panose="020F0502020204030204" pitchFamily="34" charset="0"/>
                <a:cs typeface="Calibri" panose="020F0502020204030204" pitchFamily="34" charset="0"/>
              </a:rPr>
              <a:t>willReturn</a:t>
            </a:r>
            <a:r>
              <a:rPr lang="en-IN" sz="1400" i="1" dirty="0">
                <a:solidFill>
                  <a:srgbClr val="000000"/>
                </a:solidFill>
                <a:latin typeface="Calibri" panose="020F0502020204030204" pitchFamily="34" charset="0"/>
                <a:cs typeface="Calibri" panose="020F0502020204030204" pitchFamily="34" charset="0"/>
              </a:rPr>
              <a:t>(</a:t>
            </a:r>
            <a:r>
              <a:rPr lang="en-IN" sz="1400" i="1" dirty="0" err="1">
                <a:solidFill>
                  <a:srgbClr val="6A3E3E"/>
                </a:solidFill>
                <a:latin typeface="Calibri" panose="020F0502020204030204" pitchFamily="34" charset="0"/>
                <a:cs typeface="Calibri" panose="020F0502020204030204" pitchFamily="34" charset="0"/>
              </a:rPr>
              <a:t>allTodos</a:t>
            </a:r>
            <a:r>
              <a:rPr lang="en-IN" sz="1400" i="1"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dirty="0">
                <a:solidFill>
                  <a:srgbClr val="3F7F5F"/>
                </a:solidFill>
                <a:latin typeface="Calibri" panose="020F0502020204030204" pitchFamily="34" charset="0"/>
                <a:cs typeface="Calibri" panose="020F0502020204030204" pitchFamily="34" charset="0"/>
              </a:rPr>
              <a:t>//when</a:t>
            </a:r>
          </a:p>
          <a:p>
            <a:r>
              <a:rPr lang="en-IN" sz="1400" dirty="0">
                <a:solidFill>
                  <a:srgbClr val="000000"/>
                </a:solidFill>
                <a:latin typeface="Calibri" panose="020F0502020204030204" pitchFamily="34" charset="0"/>
                <a:cs typeface="Calibri" panose="020F0502020204030204" pitchFamily="34" charset="0"/>
              </a:rPr>
              <a:t>List&lt;String&gt; </a:t>
            </a:r>
            <a:r>
              <a:rPr lang="en-IN" sz="1400" dirty="0" err="1">
                <a:solidFill>
                  <a:srgbClr val="6A3E3E"/>
                </a:solidFill>
                <a:latin typeface="Calibri" panose="020F0502020204030204" pitchFamily="34" charset="0"/>
                <a:cs typeface="Calibri" panose="020F0502020204030204" pitchFamily="34" charset="0"/>
              </a:rPr>
              <a:t>todos</a:t>
            </a:r>
            <a:r>
              <a:rPr lang="en-IN" sz="1400" dirty="0">
                <a:solidFill>
                  <a:srgbClr val="000000"/>
                </a:solidFill>
                <a:latin typeface="Calibri" panose="020F0502020204030204" pitchFamily="34" charset="0"/>
                <a:cs typeface="Calibri" panose="020F0502020204030204" pitchFamily="34" charset="0"/>
              </a:rPr>
              <a:t> = </a:t>
            </a:r>
            <a:r>
              <a:rPr lang="en-IN" sz="1400" dirty="0" err="1">
                <a:solidFill>
                  <a:srgbClr val="6A3E3E"/>
                </a:solidFill>
                <a:latin typeface="Calibri" panose="020F0502020204030204" pitchFamily="34" charset="0"/>
                <a:cs typeface="Calibri" panose="020F0502020204030204" pitchFamily="34" charset="0"/>
              </a:rPr>
              <a:t>todoBusinessImpl</a:t>
            </a:r>
            <a:endParaRPr lang="en-IN" sz="1400" dirty="0">
              <a:solidFill>
                <a:srgbClr val="6A3E3E"/>
              </a:solidFill>
              <a:latin typeface="Calibri" panose="020F0502020204030204" pitchFamily="34" charset="0"/>
              <a:cs typeface="Calibri" panose="020F0502020204030204" pitchFamily="34" charset="0"/>
            </a:endParaRPr>
          </a:p>
          <a:p>
            <a:r>
              <a:rPr lang="en-IN" sz="1400" dirty="0">
                <a:solidFill>
                  <a:srgbClr val="000000"/>
                </a:solidFill>
                <a:latin typeface="Calibri" panose="020F0502020204030204" pitchFamily="34" charset="0"/>
                <a:cs typeface="Calibri" panose="020F0502020204030204" pitchFamily="34" charset="0"/>
              </a:rPr>
              <a:t>.</a:t>
            </a:r>
            <a:r>
              <a:rPr lang="en-IN" sz="1400" dirty="0" err="1">
                <a:solidFill>
                  <a:srgbClr val="000000"/>
                </a:solidFill>
                <a:latin typeface="Calibri" panose="020F0502020204030204" pitchFamily="34" charset="0"/>
                <a:cs typeface="Calibri" panose="020F0502020204030204" pitchFamily="34" charset="0"/>
              </a:rPr>
              <a:t>retrieveTodosRelatedToSpring</a:t>
            </a:r>
            <a:r>
              <a:rPr lang="en-IN" sz="1400" dirty="0">
                <a:solidFill>
                  <a:srgbClr val="000000"/>
                </a:solidFill>
                <a:latin typeface="Calibri" panose="020F0502020204030204" pitchFamily="34" charset="0"/>
                <a:cs typeface="Calibri" panose="020F0502020204030204" pitchFamily="34" charset="0"/>
              </a:rPr>
              <a:t>(</a:t>
            </a:r>
            <a:r>
              <a:rPr lang="en-IN" sz="1400" dirty="0">
                <a:solidFill>
                  <a:srgbClr val="2A00FF"/>
                </a:solidFill>
                <a:latin typeface="Calibri" panose="020F0502020204030204" pitchFamily="34" charset="0"/>
                <a:cs typeface="Calibri" panose="020F0502020204030204" pitchFamily="34" charset="0"/>
              </a:rPr>
              <a:t>“Admin"</a:t>
            </a:r>
            <a:r>
              <a:rPr lang="en-IN" sz="1400"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dirty="0">
                <a:solidFill>
                  <a:srgbClr val="3F7F5F"/>
                </a:solidFill>
                <a:latin typeface="Calibri" panose="020F0502020204030204" pitchFamily="34" charset="0"/>
                <a:cs typeface="Calibri" panose="020F0502020204030204" pitchFamily="34" charset="0"/>
              </a:rPr>
              <a:t>//then</a:t>
            </a:r>
          </a:p>
          <a:p>
            <a:r>
              <a:rPr lang="en-IN" sz="1400" i="1" dirty="0" err="1">
                <a:solidFill>
                  <a:srgbClr val="000000"/>
                </a:solidFill>
                <a:latin typeface="Calibri" panose="020F0502020204030204" pitchFamily="34" charset="0"/>
                <a:cs typeface="Calibri" panose="020F0502020204030204" pitchFamily="34" charset="0"/>
              </a:rPr>
              <a:t>assertThat</a:t>
            </a:r>
            <a:r>
              <a:rPr lang="en-IN" sz="1400" i="1" dirty="0">
                <a:solidFill>
                  <a:srgbClr val="000000"/>
                </a:solidFill>
                <a:latin typeface="Calibri" panose="020F0502020204030204" pitchFamily="34" charset="0"/>
                <a:cs typeface="Calibri" panose="020F0502020204030204" pitchFamily="34" charset="0"/>
              </a:rPr>
              <a:t>(</a:t>
            </a:r>
            <a:r>
              <a:rPr lang="en-IN" sz="1400" i="1" dirty="0" err="1">
                <a:solidFill>
                  <a:srgbClr val="6A3E3E"/>
                </a:solidFill>
                <a:latin typeface="Calibri" panose="020F0502020204030204" pitchFamily="34" charset="0"/>
                <a:cs typeface="Calibri" panose="020F0502020204030204" pitchFamily="34" charset="0"/>
              </a:rPr>
              <a:t>todos</a:t>
            </a:r>
            <a:r>
              <a:rPr lang="en-IN" sz="1400" i="1" dirty="0" err="1">
                <a:solidFill>
                  <a:srgbClr val="000000"/>
                </a:solidFill>
                <a:latin typeface="Calibri" panose="020F0502020204030204" pitchFamily="34" charset="0"/>
                <a:cs typeface="Calibri" panose="020F0502020204030204" pitchFamily="34" charset="0"/>
              </a:rPr>
              <a:t>.size</a:t>
            </a:r>
            <a:r>
              <a:rPr lang="en-IN" sz="1400" i="1" dirty="0">
                <a:solidFill>
                  <a:srgbClr val="000000"/>
                </a:solidFill>
                <a:latin typeface="Calibri" panose="020F0502020204030204" pitchFamily="34" charset="0"/>
                <a:cs typeface="Calibri" panose="020F0502020204030204" pitchFamily="34" charset="0"/>
              </a:rPr>
              <a:t>(), is(2));</a:t>
            </a:r>
          </a:p>
          <a:p>
            <a:r>
              <a:rPr lang="en-IN" sz="1400" dirty="0">
                <a:solidFill>
                  <a:srgbClr val="000000"/>
                </a:solidFill>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A1F230B8-1C27-4458-984D-9DBECF9C5D7E}"/>
              </a:ext>
            </a:extLst>
          </p:cNvPr>
          <p:cNvSpPr/>
          <p:nvPr/>
        </p:nvSpPr>
        <p:spPr>
          <a:xfrm>
            <a:off x="4267200" y="1600200"/>
            <a:ext cx="4876800" cy="5078313"/>
          </a:xfrm>
          <a:prstGeom prst="rect">
            <a:avLst/>
          </a:prstGeom>
        </p:spPr>
        <p:txBody>
          <a:bodyPr wrap="square">
            <a:spAutoFit/>
          </a:bodyPr>
          <a:lstStyle/>
          <a:p>
            <a:r>
              <a:rPr lang="en-IN" sz="1200" dirty="0">
                <a:solidFill>
                  <a:srgbClr val="646464"/>
                </a:solidFill>
                <a:latin typeface="Calibri" panose="020F0502020204030204" pitchFamily="34" charset="0"/>
                <a:cs typeface="Calibri" panose="020F0502020204030204" pitchFamily="34" charset="0"/>
              </a:rPr>
              <a:t>@Test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letsTestDeleteNow</a:t>
            </a:r>
            <a:r>
              <a:rPr lang="en-IN" sz="1200" b="1" dirty="0">
                <a:solidFill>
                  <a:srgbClr val="000000"/>
                </a:solidFill>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s-ES" sz="1200" dirty="0" err="1">
                <a:solidFill>
                  <a:srgbClr val="000000"/>
                </a:solidFill>
                <a:latin typeface="Calibri" panose="020F0502020204030204" pitchFamily="34" charset="0"/>
                <a:cs typeface="Calibri" panose="020F0502020204030204" pitchFamily="34" charset="0"/>
              </a:rPr>
              <a:t>TodoService</a:t>
            </a:r>
            <a:r>
              <a:rPr lang="es-ES" sz="1200" dirty="0">
                <a:solidFill>
                  <a:srgbClr val="000000"/>
                </a:solidFill>
                <a:latin typeface="Calibri" panose="020F0502020204030204" pitchFamily="34" charset="0"/>
                <a:cs typeface="Calibri" panose="020F0502020204030204" pitchFamily="34" charset="0"/>
              </a:rPr>
              <a:t> </a:t>
            </a:r>
            <a:r>
              <a:rPr lang="es-ES" sz="1200" dirty="0" err="1">
                <a:solidFill>
                  <a:srgbClr val="6A3E3E"/>
                </a:solidFill>
                <a:latin typeface="Calibri" panose="020F0502020204030204" pitchFamily="34" charset="0"/>
                <a:cs typeface="Calibri" panose="020F0502020204030204" pitchFamily="34" charset="0"/>
              </a:rPr>
              <a:t>todoService</a:t>
            </a:r>
            <a:r>
              <a:rPr lang="es-ES" sz="1200" dirty="0">
                <a:solidFill>
                  <a:srgbClr val="000000"/>
                </a:solidFill>
                <a:latin typeface="Calibri" panose="020F0502020204030204" pitchFamily="34" charset="0"/>
                <a:cs typeface="Calibri" panose="020F0502020204030204" pitchFamily="34" charset="0"/>
              </a:rPr>
              <a:t> = </a:t>
            </a:r>
            <a:r>
              <a:rPr lang="es-ES" sz="1200" i="1" dirty="0" err="1">
                <a:solidFill>
                  <a:srgbClr val="000000"/>
                </a:solidFill>
                <a:latin typeface="Calibri" panose="020F0502020204030204" pitchFamily="34" charset="0"/>
                <a:cs typeface="Calibri" panose="020F0502020204030204" pitchFamily="34" charset="0"/>
              </a:rPr>
              <a:t>mock</a:t>
            </a:r>
            <a:r>
              <a:rPr lang="es-ES" sz="1200" i="1" dirty="0">
                <a:solidFill>
                  <a:srgbClr val="000000"/>
                </a:solidFill>
                <a:latin typeface="Calibri" panose="020F0502020204030204" pitchFamily="34" charset="0"/>
                <a:cs typeface="Calibri" panose="020F0502020204030204" pitchFamily="34" charset="0"/>
              </a:rPr>
              <a:t>(</a:t>
            </a:r>
            <a:r>
              <a:rPr lang="es-ES" sz="1200" i="1" dirty="0" err="1">
                <a:solidFill>
                  <a:srgbClr val="000000"/>
                </a:solidFill>
                <a:latin typeface="Calibri" panose="020F0502020204030204" pitchFamily="34" charset="0"/>
                <a:cs typeface="Calibri" panose="020F0502020204030204" pitchFamily="34" charset="0"/>
              </a:rPr>
              <a:t>TodoService.</a:t>
            </a:r>
            <a:r>
              <a:rPr lang="es-ES" sz="1200" b="1" i="1" dirty="0" err="1">
                <a:solidFill>
                  <a:srgbClr val="7F0055"/>
                </a:solidFill>
                <a:latin typeface="Calibri" panose="020F0502020204030204" pitchFamily="34" charset="0"/>
                <a:cs typeface="Calibri" panose="020F0502020204030204" pitchFamily="34" charset="0"/>
              </a:rPr>
              <a:t>class</a:t>
            </a:r>
            <a:r>
              <a:rPr lang="es-ES" sz="1200" b="1"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allTodos</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000000"/>
                </a:solidFill>
                <a:latin typeface="Calibri" panose="020F0502020204030204" pitchFamily="34" charset="0"/>
                <a:cs typeface="Calibri" panose="020F0502020204030204" pitchFamily="34" charset="0"/>
              </a:rPr>
              <a:t>Arrays.</a:t>
            </a:r>
            <a:r>
              <a:rPr lang="en-IN" sz="1200" i="1" dirty="0" err="1">
                <a:solidFill>
                  <a:srgbClr val="000000"/>
                </a:solidFill>
                <a:latin typeface="Calibri" panose="020F0502020204030204" pitchFamily="34" charset="0"/>
                <a:cs typeface="Calibri" panose="020F0502020204030204" pitchFamily="34" charset="0"/>
              </a:rPr>
              <a:t>asList</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"Learn Spring MVC"</a:t>
            </a:r>
            <a:r>
              <a:rPr lang="en-IN" sz="1200" i="1" dirty="0">
                <a:solidFill>
                  <a:srgbClr val="000000"/>
                </a:solidFill>
                <a:latin typeface="Calibri" panose="020F0502020204030204" pitchFamily="34" charset="0"/>
                <a:cs typeface="Calibri" panose="020F0502020204030204" pitchFamily="34" charset="0"/>
              </a:rPr>
              <a:t>,</a:t>
            </a:r>
          </a:p>
          <a:p>
            <a:r>
              <a:rPr lang="en-IN" sz="1200" dirty="0">
                <a:solidFill>
                  <a:srgbClr val="2A00FF"/>
                </a:solidFill>
                <a:latin typeface="Calibri" panose="020F0502020204030204" pitchFamily="34" charset="0"/>
                <a:cs typeface="Calibri" panose="020F0502020204030204" pitchFamily="34" charset="0"/>
              </a:rPr>
              <a:t>"Learn Spring"</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2A00FF"/>
                </a:solidFill>
                <a:latin typeface="Calibri" panose="020F0502020204030204" pitchFamily="34" charset="0"/>
                <a:cs typeface="Calibri" panose="020F0502020204030204" pitchFamily="34" charset="0"/>
              </a:rPr>
              <a:t>"Learn to Dance"</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i="1" dirty="0">
                <a:solidFill>
                  <a:srgbClr val="000000"/>
                </a:solidFill>
                <a:latin typeface="Calibri" panose="020F0502020204030204" pitchFamily="34" charset="0"/>
                <a:cs typeface="Calibri" panose="020F0502020204030204" pitchFamily="34" charset="0"/>
              </a:rPr>
              <a:t>when(</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err="1">
                <a:solidFill>
                  <a:srgbClr val="000000"/>
                </a:solidFill>
                <a:latin typeface="Calibri" panose="020F0502020204030204" pitchFamily="34" charset="0"/>
                <a:cs typeface="Calibri" panose="020F0502020204030204" pitchFamily="34" charset="0"/>
              </a:rPr>
              <a:t>.retrieveTodos</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“Admin"</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000000"/>
                </a:solidFill>
                <a:latin typeface="Calibri" panose="020F0502020204030204" pitchFamily="34" charset="0"/>
                <a:cs typeface="Calibri" panose="020F0502020204030204" pitchFamily="34" charset="0"/>
              </a:rPr>
              <a:t>thenReturn</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6A3E3E"/>
                </a:solidFill>
                <a:latin typeface="Calibri" panose="020F0502020204030204" pitchFamily="34" charset="0"/>
                <a:cs typeface="Calibri" panose="020F0502020204030204" pitchFamily="34" charset="0"/>
              </a:rPr>
              <a:t>allTodos</a:t>
            </a:r>
            <a:r>
              <a:rPr lang="en-IN" sz="1200"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err="1">
                <a:solidFill>
                  <a:srgbClr val="000000"/>
                </a:solidFill>
                <a:latin typeface="Calibri" panose="020F0502020204030204" pitchFamily="34" charset="0"/>
                <a:cs typeface="Calibri" panose="020F0502020204030204" pitchFamily="34" charset="0"/>
              </a:rPr>
              <a:t>TodoBusinessImpl</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6A3E3E"/>
                </a:solidFill>
                <a:latin typeface="Calibri" panose="020F0502020204030204" pitchFamily="34" charset="0"/>
                <a:cs typeface="Calibri" panose="020F0502020204030204" pitchFamily="34" charset="0"/>
              </a:rPr>
              <a:t>todoBusinessImpl</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TodoBusinessImpl</a:t>
            </a:r>
            <a:r>
              <a:rPr lang="en-IN" sz="1200" b="1" dirty="0">
                <a:solidFill>
                  <a:srgbClr val="000000"/>
                </a:solidFill>
                <a:latin typeface="Calibri" panose="020F0502020204030204" pitchFamily="34" charset="0"/>
                <a:cs typeface="Calibri" panose="020F0502020204030204" pitchFamily="34" charset="0"/>
              </a:rPr>
              <a:t>(</a:t>
            </a:r>
            <a:r>
              <a:rPr lang="en-IN" sz="1200" b="1" dirty="0" err="1">
                <a:solidFill>
                  <a:srgbClr val="6A3E3E"/>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err="1">
                <a:solidFill>
                  <a:srgbClr val="6A3E3E"/>
                </a:solidFill>
                <a:latin typeface="Calibri" panose="020F0502020204030204" pitchFamily="34" charset="0"/>
                <a:cs typeface="Calibri" panose="020F0502020204030204" pitchFamily="34" charset="0"/>
              </a:rPr>
              <a:t>todoBusinessImpl</a:t>
            </a:r>
            <a:r>
              <a:rPr lang="en-IN" sz="1200" dirty="0" err="1">
                <a:solidFill>
                  <a:srgbClr val="000000"/>
                </a:solidFill>
                <a:latin typeface="Calibri" panose="020F0502020204030204" pitchFamily="34" charset="0"/>
                <a:cs typeface="Calibri" panose="020F0502020204030204" pitchFamily="34" charset="0"/>
              </a:rPr>
              <a:t>.deleteTodosNotRelatedToSpring</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“Admin"</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i="1" dirty="0">
                <a:solidFill>
                  <a:srgbClr val="000000"/>
                </a:solidFill>
                <a:latin typeface="Calibri" panose="020F0502020204030204" pitchFamily="34" charset="0"/>
                <a:cs typeface="Calibri" panose="020F0502020204030204" pitchFamily="34" charset="0"/>
              </a:rPr>
              <a:t>verify(</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000000"/>
                </a:solidFill>
                <a:latin typeface="Calibri" panose="020F0502020204030204" pitchFamily="34" charset="0"/>
                <a:cs typeface="Calibri" panose="020F0502020204030204" pitchFamily="34" charset="0"/>
              </a:rPr>
              <a:t>deleteTodo</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"Learn to Dance"</a:t>
            </a:r>
            <a:r>
              <a:rPr lang="en-IN" sz="1200"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i="1" dirty="0">
                <a:solidFill>
                  <a:srgbClr val="000000"/>
                </a:solidFill>
                <a:latin typeface="Calibri" panose="020F0502020204030204" pitchFamily="34" charset="0"/>
                <a:cs typeface="Calibri" panose="020F0502020204030204" pitchFamily="34" charset="0"/>
              </a:rPr>
              <a:t>verify(</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a:solidFill>
                  <a:srgbClr val="000000"/>
                </a:solidFill>
                <a:latin typeface="Calibri" panose="020F0502020204030204" pitchFamily="34" charset="0"/>
                <a:cs typeface="Calibri" panose="020F0502020204030204" pitchFamily="34" charset="0"/>
              </a:rPr>
              <a:t>, </a:t>
            </a:r>
            <a:r>
              <a:rPr lang="en-IN" sz="1200" i="1" dirty="0" err="1">
                <a:solidFill>
                  <a:srgbClr val="000000"/>
                </a:solidFill>
                <a:highlight>
                  <a:srgbClr val="D4D4D4"/>
                </a:highlight>
                <a:latin typeface="Calibri" panose="020F0502020204030204" pitchFamily="34" charset="0"/>
                <a:cs typeface="Calibri" panose="020F0502020204030204" pitchFamily="34" charset="0"/>
              </a:rPr>
              <a:t>Mockito.never</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err="1">
                <a:solidFill>
                  <a:srgbClr val="000000"/>
                </a:solidFill>
                <a:highlight>
                  <a:srgbClr val="D4D4D4"/>
                </a:highlight>
                <a:latin typeface="Calibri" panose="020F0502020204030204" pitchFamily="34" charset="0"/>
                <a:cs typeface="Calibri" panose="020F0502020204030204" pitchFamily="34" charset="0"/>
              </a:rPr>
              <a:t>deleteTodo</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a:solidFill>
                  <a:srgbClr val="2A00FF"/>
                </a:solidFill>
                <a:highlight>
                  <a:srgbClr val="D4D4D4"/>
                </a:highlight>
                <a:latin typeface="Calibri" panose="020F0502020204030204" pitchFamily="34" charset="0"/>
                <a:cs typeface="Calibri" panose="020F0502020204030204" pitchFamily="34" charset="0"/>
              </a:rPr>
              <a:t>"Learn Spring MVC"</a:t>
            </a:r>
            <a:r>
              <a:rPr lang="en-IN" sz="1200" i="1" dirty="0">
                <a:solidFill>
                  <a:srgbClr val="000000"/>
                </a:solidFill>
                <a:highlight>
                  <a:srgbClr val="D4D4D4"/>
                </a:highlight>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i="1" dirty="0">
                <a:solidFill>
                  <a:srgbClr val="000000"/>
                </a:solidFill>
                <a:latin typeface="Calibri" panose="020F0502020204030204" pitchFamily="34" charset="0"/>
                <a:cs typeface="Calibri" panose="020F0502020204030204" pitchFamily="34" charset="0"/>
              </a:rPr>
              <a:t>verify(</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a:solidFill>
                  <a:srgbClr val="000000"/>
                </a:solidFill>
                <a:latin typeface="Calibri" panose="020F0502020204030204" pitchFamily="34" charset="0"/>
                <a:cs typeface="Calibri" panose="020F0502020204030204" pitchFamily="34" charset="0"/>
              </a:rPr>
              <a:t>, </a:t>
            </a:r>
            <a:r>
              <a:rPr lang="en-IN" sz="1200" i="1" dirty="0" err="1">
                <a:solidFill>
                  <a:srgbClr val="000000"/>
                </a:solidFill>
                <a:highlight>
                  <a:srgbClr val="D4D4D4"/>
                </a:highlight>
                <a:latin typeface="Calibri" panose="020F0502020204030204" pitchFamily="34" charset="0"/>
                <a:cs typeface="Calibri" panose="020F0502020204030204" pitchFamily="34" charset="0"/>
              </a:rPr>
              <a:t>Mockito.never</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err="1">
                <a:solidFill>
                  <a:srgbClr val="000000"/>
                </a:solidFill>
                <a:highlight>
                  <a:srgbClr val="D4D4D4"/>
                </a:highlight>
                <a:latin typeface="Calibri" panose="020F0502020204030204" pitchFamily="34" charset="0"/>
                <a:cs typeface="Calibri" panose="020F0502020204030204" pitchFamily="34" charset="0"/>
              </a:rPr>
              <a:t>deleteTodo</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a:solidFill>
                  <a:srgbClr val="2A00FF"/>
                </a:solidFill>
                <a:highlight>
                  <a:srgbClr val="D4D4D4"/>
                </a:highlight>
                <a:latin typeface="Calibri" panose="020F0502020204030204" pitchFamily="34" charset="0"/>
                <a:cs typeface="Calibri" panose="020F0502020204030204" pitchFamily="34" charset="0"/>
              </a:rPr>
              <a:t>"Learn Spring"</a:t>
            </a:r>
            <a:r>
              <a:rPr lang="en-IN" sz="1200" i="1" dirty="0">
                <a:solidFill>
                  <a:srgbClr val="000000"/>
                </a:solidFill>
                <a:highlight>
                  <a:srgbClr val="D4D4D4"/>
                </a:highlight>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i="1" dirty="0">
                <a:solidFill>
                  <a:srgbClr val="000000"/>
                </a:solidFill>
                <a:latin typeface="Calibri" panose="020F0502020204030204" pitchFamily="34" charset="0"/>
                <a:cs typeface="Calibri" panose="020F0502020204030204" pitchFamily="34" charset="0"/>
              </a:rPr>
              <a:t>verify(</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a:solidFill>
                  <a:srgbClr val="000000"/>
                </a:solidFill>
                <a:latin typeface="Calibri" panose="020F0502020204030204" pitchFamily="34" charset="0"/>
                <a:cs typeface="Calibri" panose="020F0502020204030204" pitchFamily="34" charset="0"/>
              </a:rPr>
              <a:t>, </a:t>
            </a:r>
            <a:r>
              <a:rPr lang="en-IN" sz="1200" i="1" dirty="0" err="1">
                <a:solidFill>
                  <a:srgbClr val="000000"/>
                </a:solidFill>
                <a:highlight>
                  <a:srgbClr val="D4D4D4"/>
                </a:highlight>
                <a:latin typeface="Calibri" panose="020F0502020204030204" pitchFamily="34" charset="0"/>
                <a:cs typeface="Calibri" panose="020F0502020204030204" pitchFamily="34" charset="0"/>
              </a:rPr>
              <a:t>Mockito.times</a:t>
            </a:r>
            <a:r>
              <a:rPr lang="en-IN" sz="1200" i="1" dirty="0">
                <a:solidFill>
                  <a:srgbClr val="000000"/>
                </a:solidFill>
                <a:highlight>
                  <a:srgbClr val="D4D4D4"/>
                </a:highlight>
                <a:latin typeface="Calibri" panose="020F0502020204030204" pitchFamily="34" charset="0"/>
                <a:cs typeface="Calibri" panose="020F0502020204030204" pitchFamily="34" charset="0"/>
              </a:rPr>
              <a:t>(1)).</a:t>
            </a:r>
            <a:r>
              <a:rPr lang="en-IN" sz="1200" i="1" dirty="0" err="1">
                <a:solidFill>
                  <a:srgbClr val="000000"/>
                </a:solidFill>
                <a:highlight>
                  <a:srgbClr val="D4D4D4"/>
                </a:highlight>
                <a:latin typeface="Calibri" panose="020F0502020204030204" pitchFamily="34" charset="0"/>
                <a:cs typeface="Calibri" panose="020F0502020204030204" pitchFamily="34" charset="0"/>
              </a:rPr>
              <a:t>deleteTodo</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a:solidFill>
                  <a:srgbClr val="2A00FF"/>
                </a:solidFill>
                <a:highlight>
                  <a:srgbClr val="D4D4D4"/>
                </a:highlight>
                <a:latin typeface="Calibri" panose="020F0502020204030204" pitchFamily="34" charset="0"/>
                <a:cs typeface="Calibri" panose="020F0502020204030204" pitchFamily="34" charset="0"/>
              </a:rPr>
              <a:t>"Learn to Dance"</a:t>
            </a:r>
            <a:r>
              <a:rPr lang="en-IN" sz="1200" i="1" dirty="0">
                <a:solidFill>
                  <a:srgbClr val="000000"/>
                </a:solidFill>
                <a:highlight>
                  <a:srgbClr val="D4D4D4"/>
                </a:highlight>
                <a:latin typeface="Calibri" panose="020F0502020204030204" pitchFamily="34" charset="0"/>
                <a:cs typeface="Calibri" panose="020F0502020204030204" pitchFamily="34" charset="0"/>
              </a:rPr>
              <a:t>);</a:t>
            </a:r>
          </a:p>
          <a:p>
            <a:r>
              <a:rPr lang="en-IN" sz="1200" dirty="0">
                <a:solidFill>
                  <a:srgbClr val="3F7F5F"/>
                </a:solidFill>
                <a:latin typeface="Calibri" panose="020F0502020204030204" pitchFamily="34" charset="0"/>
                <a:cs typeface="Calibri" panose="020F0502020204030204" pitchFamily="34" charset="0"/>
              </a:rPr>
              <a:t>// </a:t>
            </a:r>
            <a:r>
              <a:rPr lang="en-IN" sz="1200" dirty="0" err="1">
                <a:solidFill>
                  <a:srgbClr val="3F7F5F"/>
                </a:solidFill>
                <a:latin typeface="Calibri" panose="020F0502020204030204" pitchFamily="34" charset="0"/>
                <a:cs typeface="Calibri" panose="020F0502020204030204" pitchFamily="34" charset="0"/>
              </a:rPr>
              <a:t>atLeastOnce</a:t>
            </a:r>
            <a:r>
              <a:rPr lang="en-IN" sz="1200" dirty="0">
                <a:solidFill>
                  <a:srgbClr val="3F7F5F"/>
                </a:solidFill>
                <a:latin typeface="Calibri" panose="020F0502020204030204" pitchFamily="34" charset="0"/>
                <a:cs typeface="Calibri" panose="020F0502020204030204" pitchFamily="34" charset="0"/>
              </a:rPr>
              <a:t>, </a:t>
            </a:r>
            <a:r>
              <a:rPr lang="en-IN" sz="1200" dirty="0" err="1">
                <a:solidFill>
                  <a:srgbClr val="3F7F5F"/>
                </a:solidFill>
                <a:latin typeface="Calibri" panose="020F0502020204030204" pitchFamily="34" charset="0"/>
                <a:cs typeface="Calibri" panose="020F0502020204030204" pitchFamily="34" charset="0"/>
              </a:rPr>
              <a:t>atLeast</a:t>
            </a:r>
            <a:endParaRPr lang="en-IN" sz="1200" dirty="0">
              <a:solidFill>
                <a:srgbClr val="3F7F5F"/>
              </a:solidFill>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6087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7325-9365-4097-B3D2-875D6CCE8202}"/>
              </a:ext>
            </a:extLst>
          </p:cNvPr>
          <p:cNvSpPr>
            <a:spLocks noGrp="1"/>
          </p:cNvSpPr>
          <p:nvPr>
            <p:ph type="title"/>
          </p:nvPr>
        </p:nvSpPr>
        <p:spPr/>
        <p:txBody>
          <a:bodyPr>
            <a:normAutofit fontScale="90000"/>
          </a:bodyPr>
          <a:lstStyle/>
          <a:p>
            <a:r>
              <a:rPr lang="en-IN" dirty="0"/>
              <a:t>Example to check verify now() Duration:20 min</a:t>
            </a:r>
          </a:p>
        </p:txBody>
      </p:sp>
      <p:sp>
        <p:nvSpPr>
          <p:cNvPr id="4" name="Rectangle 3">
            <a:extLst>
              <a:ext uri="{FF2B5EF4-FFF2-40B4-BE49-F238E27FC236}">
                <a16:creationId xmlns:a16="http://schemas.microsoft.com/office/drawing/2014/main" id="{EF5F0C27-B5A7-41E5-B384-959B6DDB5DDC}"/>
              </a:ext>
            </a:extLst>
          </p:cNvPr>
          <p:cNvSpPr/>
          <p:nvPr/>
        </p:nvSpPr>
        <p:spPr>
          <a:xfrm>
            <a:off x="304800" y="1219200"/>
            <a:ext cx="6096000" cy="4401205"/>
          </a:xfrm>
          <a:prstGeom prst="rect">
            <a:avLst/>
          </a:prstGeom>
        </p:spPr>
        <p:txBody>
          <a:bodyPr wrap="square">
            <a:spAutoFit/>
          </a:bodyPr>
          <a:lstStyle/>
          <a:p>
            <a:r>
              <a:rPr lang="en-IN" sz="1400" dirty="0" err="1">
                <a:latin typeface="Calibri" panose="020F0502020204030204" pitchFamily="34" charset="0"/>
                <a:cs typeface="Calibri" panose="020F0502020204030204" pitchFamily="34" charset="0"/>
              </a:rPr>
              <a:t>deleteTodo</a:t>
            </a:r>
            <a:r>
              <a:rPr lang="en-IN" sz="1400" dirty="0">
                <a:latin typeface="Calibri" panose="020F0502020204030204" pitchFamily="34" charset="0"/>
                <a:cs typeface="Calibri" panose="020F0502020204030204" pitchFamily="34" charset="0"/>
              </a:rPr>
              <a:t>() method declaration In TodoServiceStub.java file</a:t>
            </a:r>
          </a:p>
          <a:p>
            <a:endParaRPr lang="en-IN" sz="1400" dirty="0">
              <a:latin typeface="Calibri" panose="020F0502020204030204" pitchFamily="34" charset="0"/>
              <a:cs typeface="Calibri" panose="020F0502020204030204" pitchFamily="34" charset="0"/>
            </a:endParaRPr>
          </a:p>
          <a:p>
            <a:r>
              <a:rPr lang="en-IN" sz="1400" dirty="0">
                <a:latin typeface="Calibri" panose="020F0502020204030204" pitchFamily="34" charset="0"/>
                <a:cs typeface="Calibri" panose="020F0502020204030204" pitchFamily="34" charset="0"/>
              </a:rPr>
              <a:t>package </a:t>
            </a:r>
            <a:r>
              <a:rPr lang="en-IN" sz="1400" dirty="0" err="1">
                <a:latin typeface="Calibri" panose="020F0502020204030204" pitchFamily="34" charset="0"/>
                <a:cs typeface="Calibri" panose="020F0502020204030204" pitchFamily="34" charset="0"/>
              </a:rPr>
              <a:t>com.test.data.stub</a:t>
            </a:r>
            <a:r>
              <a:rPr lang="en-IN" sz="1400" dirty="0">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dirty="0">
                <a:latin typeface="Calibri" panose="020F0502020204030204" pitchFamily="34" charset="0"/>
                <a:cs typeface="Calibri" panose="020F0502020204030204" pitchFamily="34" charset="0"/>
              </a:rPr>
              <a:t>import </a:t>
            </a:r>
            <a:r>
              <a:rPr lang="en-IN" sz="1400" dirty="0" err="1">
                <a:highlight>
                  <a:srgbClr val="D4D4D4"/>
                </a:highlight>
                <a:latin typeface="Calibri" panose="020F0502020204030204" pitchFamily="34" charset="0"/>
                <a:cs typeface="Calibri" panose="020F0502020204030204" pitchFamily="34" charset="0"/>
              </a:rPr>
              <a:t>java.util.Arrays</a:t>
            </a:r>
            <a:r>
              <a:rPr lang="en-IN" sz="1400" dirty="0">
                <a:highlight>
                  <a:srgbClr val="D4D4D4"/>
                </a:highlight>
                <a:latin typeface="Calibri" panose="020F0502020204030204" pitchFamily="34" charset="0"/>
                <a:cs typeface="Calibri" panose="020F0502020204030204" pitchFamily="34" charset="0"/>
              </a:rPr>
              <a:t>;</a:t>
            </a:r>
          </a:p>
          <a:p>
            <a:r>
              <a:rPr lang="en-IN" sz="1400" dirty="0">
                <a:latin typeface="Calibri" panose="020F0502020204030204" pitchFamily="34" charset="0"/>
                <a:cs typeface="Calibri" panose="020F0502020204030204" pitchFamily="34" charset="0"/>
              </a:rPr>
              <a:t>import </a:t>
            </a:r>
            <a:r>
              <a:rPr lang="en-IN" sz="1400" dirty="0" err="1">
                <a:latin typeface="Calibri" panose="020F0502020204030204" pitchFamily="34" charset="0"/>
                <a:cs typeface="Calibri" panose="020F0502020204030204" pitchFamily="34" charset="0"/>
              </a:rPr>
              <a:t>java.util.List</a:t>
            </a:r>
            <a:r>
              <a:rPr lang="en-IN" sz="1400" dirty="0">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dirty="0">
                <a:latin typeface="Calibri" panose="020F0502020204030204" pitchFamily="34" charset="0"/>
                <a:cs typeface="Calibri" panose="020F0502020204030204" pitchFamily="34" charset="0"/>
              </a:rPr>
              <a:t>import </a:t>
            </a:r>
            <a:r>
              <a:rPr lang="en-IN" sz="1400" dirty="0" err="1">
                <a:latin typeface="Calibri" panose="020F0502020204030204" pitchFamily="34" charset="0"/>
                <a:cs typeface="Calibri" panose="020F0502020204030204" pitchFamily="34" charset="0"/>
              </a:rPr>
              <a:t>com.test.data.api.TodoService</a:t>
            </a:r>
            <a:r>
              <a:rPr lang="en-IN" sz="1400" dirty="0">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dirty="0">
                <a:latin typeface="Calibri" panose="020F0502020204030204" pitchFamily="34" charset="0"/>
                <a:cs typeface="Calibri" panose="020F0502020204030204" pitchFamily="34" charset="0"/>
              </a:rPr>
              <a:t>public class </a:t>
            </a:r>
            <a:r>
              <a:rPr lang="en-IN" sz="1400" dirty="0" err="1">
                <a:latin typeface="Calibri" panose="020F0502020204030204" pitchFamily="34" charset="0"/>
                <a:cs typeface="Calibri" panose="020F0502020204030204" pitchFamily="34" charset="0"/>
              </a:rPr>
              <a:t>TodoServiceStub</a:t>
            </a:r>
            <a:r>
              <a:rPr lang="en-IN" sz="1400" dirty="0">
                <a:latin typeface="Calibri" panose="020F0502020204030204" pitchFamily="34" charset="0"/>
                <a:cs typeface="Calibri" panose="020F0502020204030204" pitchFamily="34" charset="0"/>
              </a:rPr>
              <a:t> implements </a:t>
            </a:r>
            <a:r>
              <a:rPr lang="en-IN" sz="1400" dirty="0" err="1">
                <a:latin typeface="Calibri" panose="020F0502020204030204" pitchFamily="34" charset="0"/>
                <a:cs typeface="Calibri" panose="020F0502020204030204" pitchFamily="34" charset="0"/>
              </a:rPr>
              <a:t>TodoService</a:t>
            </a:r>
            <a:r>
              <a:rPr lang="en-IN" sz="1400" dirty="0">
                <a:latin typeface="Calibri" panose="020F0502020204030204" pitchFamily="34" charset="0"/>
                <a:cs typeface="Calibri" panose="020F0502020204030204" pitchFamily="34" charset="0"/>
              </a:rPr>
              <a:t> {</a:t>
            </a:r>
          </a:p>
          <a:p>
            <a:r>
              <a:rPr lang="en-IN" sz="1400" dirty="0">
                <a:latin typeface="Calibri" panose="020F0502020204030204" pitchFamily="34" charset="0"/>
                <a:cs typeface="Calibri" panose="020F0502020204030204" pitchFamily="34" charset="0"/>
              </a:rPr>
              <a:t>public List&lt;String&gt; </a:t>
            </a:r>
            <a:r>
              <a:rPr lang="en-IN" sz="1400" dirty="0" err="1">
                <a:latin typeface="Calibri" panose="020F0502020204030204" pitchFamily="34" charset="0"/>
                <a:cs typeface="Calibri" panose="020F0502020204030204" pitchFamily="34" charset="0"/>
              </a:rPr>
              <a:t>retrieveTodos</a:t>
            </a:r>
            <a:r>
              <a:rPr lang="en-IN" sz="1400" dirty="0">
                <a:latin typeface="Calibri" panose="020F0502020204030204" pitchFamily="34" charset="0"/>
                <a:cs typeface="Calibri" panose="020F0502020204030204" pitchFamily="34" charset="0"/>
              </a:rPr>
              <a:t>(String user) {</a:t>
            </a:r>
          </a:p>
          <a:p>
            <a:r>
              <a:rPr lang="en-IN" sz="1400" dirty="0">
                <a:latin typeface="Calibri" panose="020F0502020204030204" pitchFamily="34" charset="0"/>
                <a:cs typeface="Calibri" panose="020F0502020204030204" pitchFamily="34" charset="0"/>
              </a:rPr>
              <a:t>return </a:t>
            </a:r>
            <a:r>
              <a:rPr lang="en-IN" sz="1400" dirty="0" err="1">
                <a:highlight>
                  <a:srgbClr val="D4D4D4"/>
                </a:highlight>
                <a:latin typeface="Calibri" panose="020F0502020204030204" pitchFamily="34" charset="0"/>
                <a:cs typeface="Calibri" panose="020F0502020204030204" pitchFamily="34" charset="0"/>
              </a:rPr>
              <a:t>Arrays.</a:t>
            </a:r>
            <a:r>
              <a:rPr lang="en-IN" sz="1400" i="1" dirty="0" err="1">
                <a:highlight>
                  <a:srgbClr val="D4D4D4"/>
                </a:highlight>
                <a:latin typeface="Calibri" panose="020F0502020204030204" pitchFamily="34" charset="0"/>
                <a:cs typeface="Calibri" panose="020F0502020204030204" pitchFamily="34" charset="0"/>
              </a:rPr>
              <a:t>asList</a:t>
            </a:r>
            <a:r>
              <a:rPr lang="en-IN" sz="1400" i="1" dirty="0">
                <a:highlight>
                  <a:srgbClr val="D4D4D4"/>
                </a:highlight>
                <a:latin typeface="Calibri" panose="020F0502020204030204" pitchFamily="34" charset="0"/>
                <a:cs typeface="Calibri" panose="020F0502020204030204" pitchFamily="34" charset="0"/>
              </a:rPr>
              <a:t>("Learn Spring MVC", "Learn Spring",</a:t>
            </a:r>
          </a:p>
          <a:p>
            <a:r>
              <a:rPr lang="en-IN" sz="1400" dirty="0">
                <a:latin typeface="Calibri" panose="020F0502020204030204" pitchFamily="34" charset="0"/>
                <a:cs typeface="Calibri" panose="020F0502020204030204" pitchFamily="34" charset="0"/>
              </a:rPr>
              <a:t>"Learn to Dance");</a:t>
            </a:r>
          </a:p>
          <a:p>
            <a:r>
              <a:rPr lang="en-IN" sz="1400" dirty="0">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a:p>
            <a:r>
              <a:rPr lang="en-IN" sz="1400" dirty="0">
                <a:latin typeface="Calibri" panose="020F0502020204030204" pitchFamily="34" charset="0"/>
                <a:cs typeface="Calibri" panose="020F0502020204030204" pitchFamily="34" charset="0"/>
              </a:rPr>
              <a:t>public void </a:t>
            </a:r>
            <a:r>
              <a:rPr lang="en-IN" sz="1400" dirty="0" err="1">
                <a:latin typeface="Calibri" panose="020F0502020204030204" pitchFamily="34" charset="0"/>
                <a:cs typeface="Calibri" panose="020F0502020204030204" pitchFamily="34" charset="0"/>
              </a:rPr>
              <a:t>deleteTodo</a:t>
            </a:r>
            <a:r>
              <a:rPr lang="en-IN" sz="1400" dirty="0">
                <a:latin typeface="Calibri" panose="020F0502020204030204" pitchFamily="34" charset="0"/>
                <a:cs typeface="Calibri" panose="020F0502020204030204" pitchFamily="34" charset="0"/>
              </a:rPr>
              <a:t>(String </a:t>
            </a:r>
            <a:r>
              <a:rPr lang="en-IN" sz="1400" dirty="0" err="1">
                <a:latin typeface="Calibri" panose="020F0502020204030204" pitchFamily="34" charset="0"/>
                <a:cs typeface="Calibri" panose="020F0502020204030204" pitchFamily="34" charset="0"/>
              </a:rPr>
              <a:t>todo</a:t>
            </a:r>
            <a:r>
              <a:rPr lang="en-IN" sz="1400" dirty="0">
                <a:latin typeface="Calibri" panose="020F0502020204030204" pitchFamily="34" charset="0"/>
                <a:cs typeface="Calibri" panose="020F0502020204030204" pitchFamily="34" charset="0"/>
              </a:rPr>
              <a:t>) {</a:t>
            </a:r>
          </a:p>
          <a:p>
            <a:endParaRPr lang="en-IN" sz="1400" dirty="0">
              <a:latin typeface="Calibri" panose="020F0502020204030204" pitchFamily="34" charset="0"/>
              <a:cs typeface="Calibri" panose="020F0502020204030204" pitchFamily="34" charset="0"/>
            </a:endParaRPr>
          </a:p>
          <a:p>
            <a:r>
              <a:rPr lang="en-IN" sz="1400" dirty="0">
                <a:latin typeface="Calibri" panose="020F0502020204030204" pitchFamily="34" charset="0"/>
                <a:cs typeface="Calibri" panose="020F0502020204030204" pitchFamily="34" charset="0"/>
              </a:rPr>
              <a:t>}</a:t>
            </a:r>
          </a:p>
          <a:p>
            <a:r>
              <a:rPr lang="en-IN" sz="1400" dirty="0">
                <a:latin typeface="Calibri" panose="020F0502020204030204" pitchFamily="34" charset="0"/>
                <a:cs typeface="Calibri" panose="020F0502020204030204" pitchFamily="34" charset="0"/>
              </a:rPr>
              <a:t>}</a:t>
            </a:r>
          </a:p>
          <a:p>
            <a:endParaRPr lang="en-IN"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7713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7325-9365-4097-B3D2-875D6CCE8202}"/>
              </a:ext>
            </a:extLst>
          </p:cNvPr>
          <p:cNvSpPr>
            <a:spLocks noGrp="1"/>
          </p:cNvSpPr>
          <p:nvPr>
            <p:ph type="title"/>
          </p:nvPr>
        </p:nvSpPr>
        <p:spPr/>
        <p:txBody>
          <a:bodyPr>
            <a:normAutofit fontScale="90000"/>
          </a:bodyPr>
          <a:lstStyle/>
          <a:p>
            <a:r>
              <a:rPr lang="en-IN" dirty="0"/>
              <a:t>Example to check verify now() Duration:20 min</a:t>
            </a:r>
          </a:p>
        </p:txBody>
      </p:sp>
      <p:sp>
        <p:nvSpPr>
          <p:cNvPr id="4" name="Rectangle 3">
            <a:extLst>
              <a:ext uri="{FF2B5EF4-FFF2-40B4-BE49-F238E27FC236}">
                <a16:creationId xmlns:a16="http://schemas.microsoft.com/office/drawing/2014/main" id="{EF5F0C27-B5A7-41E5-B384-959B6DDB5DDC}"/>
              </a:ext>
            </a:extLst>
          </p:cNvPr>
          <p:cNvSpPr/>
          <p:nvPr/>
        </p:nvSpPr>
        <p:spPr>
          <a:xfrm>
            <a:off x="152400" y="990600"/>
            <a:ext cx="4419600" cy="5632311"/>
          </a:xfrm>
          <a:prstGeom prst="rect">
            <a:avLst/>
          </a:prstGeom>
        </p:spPr>
        <p:txBody>
          <a:bodyPr wrap="square">
            <a:spAutoFit/>
          </a:bodyPr>
          <a:lstStyle/>
          <a:p>
            <a:r>
              <a:rPr lang="en-IN" sz="1200" dirty="0">
                <a:latin typeface="Calibri" panose="020F0502020204030204" pitchFamily="34" charset="0"/>
                <a:cs typeface="Calibri" panose="020F0502020204030204" pitchFamily="34" charset="0"/>
              </a:rPr>
              <a:t>List of methods to with @Test annotations</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package </a:t>
            </a:r>
            <a:r>
              <a:rPr lang="en-IN" sz="1200" dirty="0" err="1">
                <a:latin typeface="Calibri" panose="020F0502020204030204" pitchFamily="34" charset="0"/>
                <a:cs typeface="Calibri" panose="020F0502020204030204" pitchFamily="34" charset="0"/>
              </a:rPr>
              <a:t>com.test.mockito</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static org.hamcrest.CoreMatchers.is;</a:t>
            </a:r>
          </a:p>
          <a:p>
            <a:r>
              <a:rPr lang="en-IN" sz="1200" dirty="0">
                <a:latin typeface="Calibri" panose="020F0502020204030204" pitchFamily="34" charset="0"/>
                <a:cs typeface="Calibri" panose="020F0502020204030204" pitchFamily="34" charset="0"/>
              </a:rPr>
              <a:t>import static </a:t>
            </a:r>
            <a:r>
              <a:rPr lang="en-IN" sz="1200" dirty="0" err="1">
                <a:latin typeface="Calibri" panose="020F0502020204030204" pitchFamily="34" charset="0"/>
                <a:cs typeface="Calibri" panose="020F0502020204030204" pitchFamily="34" charset="0"/>
              </a:rPr>
              <a:t>org.hamcrest.MatcherAssert.assertThat</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static </a:t>
            </a:r>
            <a:r>
              <a:rPr lang="en-IN" sz="1200" dirty="0" err="1">
                <a:latin typeface="Calibri" panose="020F0502020204030204" pitchFamily="34" charset="0"/>
                <a:cs typeface="Calibri" panose="020F0502020204030204" pitchFamily="34" charset="0"/>
              </a:rPr>
              <a:t>org.junit.Assert.assertEquals</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static </a:t>
            </a:r>
            <a:r>
              <a:rPr lang="en-IN" sz="1200" dirty="0" err="1">
                <a:latin typeface="Calibri" panose="020F0502020204030204" pitchFamily="34" charset="0"/>
                <a:cs typeface="Calibri" panose="020F0502020204030204" pitchFamily="34" charset="0"/>
              </a:rPr>
              <a:t>org.junit.Assert.assertNull</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static </a:t>
            </a:r>
            <a:r>
              <a:rPr lang="en-IN" sz="1200" dirty="0" err="1">
                <a:latin typeface="Calibri" panose="020F0502020204030204" pitchFamily="34" charset="0"/>
                <a:cs typeface="Calibri" panose="020F0502020204030204" pitchFamily="34" charset="0"/>
              </a:rPr>
              <a:t>org.junit.Assert.assertTrue</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static </a:t>
            </a:r>
            <a:r>
              <a:rPr lang="en-IN" sz="1200" dirty="0" err="1">
                <a:latin typeface="Calibri" panose="020F0502020204030204" pitchFamily="34" charset="0"/>
                <a:cs typeface="Calibri" panose="020F0502020204030204" pitchFamily="34" charset="0"/>
              </a:rPr>
              <a:t>org.mockito.BDDMockito.given</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static </a:t>
            </a:r>
            <a:r>
              <a:rPr lang="en-IN" sz="1200" dirty="0" err="1">
                <a:latin typeface="Calibri" panose="020F0502020204030204" pitchFamily="34" charset="0"/>
                <a:cs typeface="Calibri" panose="020F0502020204030204" pitchFamily="34" charset="0"/>
              </a:rPr>
              <a:t>org.mockito.Mockito.mock</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static </a:t>
            </a:r>
            <a:r>
              <a:rPr lang="en-IN" sz="1200" dirty="0" err="1">
                <a:latin typeface="Calibri" panose="020F0502020204030204" pitchFamily="34" charset="0"/>
                <a:cs typeface="Calibri" panose="020F0502020204030204" pitchFamily="34" charset="0"/>
              </a:rPr>
              <a:t>org.mockito.Mockito.when</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org.junit.Test</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org.junit.Test</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java.util.List</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org.junit.Test</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import </a:t>
            </a:r>
            <a:r>
              <a:rPr lang="en-IN" sz="1200" dirty="0" err="1">
                <a:latin typeface="Calibri" panose="020F0502020204030204" pitchFamily="34" charset="0"/>
                <a:cs typeface="Calibri" panose="020F0502020204030204" pitchFamily="34" charset="0"/>
              </a:rPr>
              <a:t>org.mockito.Mockito</a:t>
            </a:r>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latin typeface="Calibri" panose="020F0502020204030204" pitchFamily="34" charset="0"/>
                <a:cs typeface="Calibri" panose="020F0502020204030204" pitchFamily="34" charset="0"/>
              </a:rPr>
              <a:t>public class </a:t>
            </a:r>
            <a:r>
              <a:rPr lang="en-IN" sz="1200" dirty="0" err="1">
                <a:latin typeface="Calibri" panose="020F0502020204030204" pitchFamily="34" charset="0"/>
                <a:cs typeface="Calibri" panose="020F0502020204030204" pitchFamily="34" charset="0"/>
              </a:rPr>
              <a:t>ListTest</a:t>
            </a:r>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	@Test</a:t>
            </a:r>
          </a:p>
          <a:p>
            <a:r>
              <a:rPr lang="en-IN" sz="1200" dirty="0">
                <a:latin typeface="Calibri" panose="020F0502020204030204" pitchFamily="34" charset="0"/>
                <a:cs typeface="Calibri" panose="020F0502020204030204" pitchFamily="34" charset="0"/>
              </a:rPr>
              <a:t>public void </a:t>
            </a:r>
            <a:r>
              <a:rPr lang="en-IN" sz="1200" dirty="0" err="1">
                <a:latin typeface="Calibri" panose="020F0502020204030204" pitchFamily="34" charset="0"/>
                <a:cs typeface="Calibri" panose="020F0502020204030204" pitchFamily="34" charset="0"/>
              </a:rPr>
              <a:t>letsMockListSize</a:t>
            </a:r>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List </a:t>
            </a:r>
            <a:r>
              <a:rPr lang="en-IN" sz="1200" dirty="0" err="1">
                <a:latin typeface="Calibri" panose="020F0502020204030204" pitchFamily="34" charset="0"/>
                <a:cs typeface="Calibri" panose="020F0502020204030204" pitchFamily="34" charset="0"/>
              </a:rPr>
              <a:t>list</a:t>
            </a:r>
            <a:r>
              <a:rPr lang="en-IN" sz="1200" dirty="0">
                <a:latin typeface="Calibri" panose="020F0502020204030204" pitchFamily="34" charset="0"/>
                <a:cs typeface="Calibri" panose="020F0502020204030204" pitchFamily="34" charset="0"/>
              </a:rPr>
              <a:t> = mock(</a:t>
            </a:r>
            <a:r>
              <a:rPr lang="en-IN" sz="1200" dirty="0" err="1">
                <a:latin typeface="Calibri" panose="020F0502020204030204" pitchFamily="34" charset="0"/>
                <a:cs typeface="Calibri" panose="020F0502020204030204" pitchFamily="34" charset="0"/>
              </a:rPr>
              <a:t>List.class</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when(</a:t>
            </a:r>
            <a:r>
              <a:rPr lang="en-IN" sz="1200" dirty="0" err="1">
                <a:latin typeface="Calibri" panose="020F0502020204030204" pitchFamily="34" charset="0"/>
                <a:cs typeface="Calibri" panose="020F0502020204030204" pitchFamily="34" charset="0"/>
              </a:rPr>
              <a:t>list.size</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thenReturn</a:t>
            </a:r>
            <a:r>
              <a:rPr lang="en-IN" sz="1200" dirty="0">
                <a:latin typeface="Calibri" panose="020F0502020204030204" pitchFamily="34" charset="0"/>
                <a:cs typeface="Calibri" panose="020F0502020204030204" pitchFamily="34" charset="0"/>
              </a:rPr>
              <a:t>(10);</a:t>
            </a:r>
          </a:p>
          <a:p>
            <a:r>
              <a:rPr lang="en-IN" sz="1200" dirty="0" err="1">
                <a:latin typeface="Calibri" panose="020F0502020204030204" pitchFamily="34" charset="0"/>
                <a:cs typeface="Calibri" panose="020F0502020204030204" pitchFamily="34" charset="0"/>
              </a:rPr>
              <a:t>assertEquals</a:t>
            </a:r>
            <a:r>
              <a:rPr lang="en-IN" sz="1200" dirty="0">
                <a:latin typeface="Calibri" panose="020F0502020204030204" pitchFamily="34" charset="0"/>
                <a:cs typeface="Calibri" panose="020F0502020204030204" pitchFamily="34" charset="0"/>
              </a:rPr>
              <a:t>(10, </a:t>
            </a:r>
            <a:r>
              <a:rPr lang="en-IN" sz="1200" dirty="0" err="1">
                <a:latin typeface="Calibri" panose="020F0502020204030204" pitchFamily="34" charset="0"/>
                <a:cs typeface="Calibri" panose="020F0502020204030204" pitchFamily="34" charset="0"/>
              </a:rPr>
              <a:t>list.size</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@Test</a:t>
            </a:r>
          </a:p>
          <a:p>
            <a:r>
              <a:rPr lang="en-IN" sz="1200" dirty="0">
                <a:latin typeface="Calibri" panose="020F0502020204030204" pitchFamily="34" charset="0"/>
                <a:cs typeface="Calibri" panose="020F0502020204030204" pitchFamily="34" charset="0"/>
              </a:rPr>
              <a:t>public void </a:t>
            </a:r>
            <a:r>
              <a:rPr lang="en-IN" sz="1200" dirty="0" err="1">
                <a:latin typeface="Calibri" panose="020F0502020204030204" pitchFamily="34" charset="0"/>
                <a:cs typeface="Calibri" panose="020F0502020204030204" pitchFamily="34" charset="0"/>
              </a:rPr>
              <a:t>letsMockListSizeWithMultipleReturnValues</a:t>
            </a:r>
            <a:r>
              <a:rPr lang="en-IN" sz="1200" dirty="0">
                <a:latin typeface="Calibri" panose="020F0502020204030204" pitchFamily="34" charset="0"/>
                <a:cs typeface="Calibri" panose="020F0502020204030204" pitchFamily="34" charset="0"/>
              </a:rPr>
              <a:t>() {</a:t>
            </a:r>
          </a:p>
        </p:txBody>
      </p:sp>
      <p:sp>
        <p:nvSpPr>
          <p:cNvPr id="3" name="Rectangle 2">
            <a:extLst>
              <a:ext uri="{FF2B5EF4-FFF2-40B4-BE49-F238E27FC236}">
                <a16:creationId xmlns:a16="http://schemas.microsoft.com/office/drawing/2014/main" id="{47354BAC-7B90-40FB-8508-350326CBB585}"/>
              </a:ext>
            </a:extLst>
          </p:cNvPr>
          <p:cNvSpPr/>
          <p:nvPr/>
        </p:nvSpPr>
        <p:spPr>
          <a:xfrm>
            <a:off x="4784361" y="990600"/>
            <a:ext cx="4419600" cy="5632311"/>
          </a:xfrm>
          <a:prstGeom prst="rect">
            <a:avLst/>
          </a:prstGeom>
        </p:spPr>
        <p:txBody>
          <a:bodyPr wrap="square">
            <a:spAutoFit/>
          </a:bodyPr>
          <a:lstStyle/>
          <a:p>
            <a:r>
              <a:rPr lang="en-IN" sz="1200" dirty="0">
                <a:latin typeface="Calibri" panose="020F0502020204030204" pitchFamily="34" charset="0"/>
                <a:cs typeface="Calibri" panose="020F0502020204030204" pitchFamily="34" charset="0"/>
              </a:rPr>
              <a:t>List </a:t>
            </a:r>
            <a:r>
              <a:rPr lang="en-IN" sz="1200" dirty="0" err="1">
                <a:latin typeface="Calibri" panose="020F0502020204030204" pitchFamily="34" charset="0"/>
                <a:cs typeface="Calibri" panose="020F0502020204030204" pitchFamily="34" charset="0"/>
              </a:rPr>
              <a:t>list</a:t>
            </a:r>
            <a:r>
              <a:rPr lang="en-IN" sz="1200" dirty="0">
                <a:latin typeface="Calibri" panose="020F0502020204030204" pitchFamily="34" charset="0"/>
                <a:cs typeface="Calibri" panose="020F0502020204030204" pitchFamily="34" charset="0"/>
              </a:rPr>
              <a:t> = mock(</a:t>
            </a:r>
            <a:r>
              <a:rPr lang="en-IN" sz="1200" dirty="0" err="1">
                <a:latin typeface="Calibri" panose="020F0502020204030204" pitchFamily="34" charset="0"/>
                <a:cs typeface="Calibri" panose="020F0502020204030204" pitchFamily="34" charset="0"/>
              </a:rPr>
              <a:t>List.class</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when(</a:t>
            </a:r>
            <a:r>
              <a:rPr lang="en-IN" sz="1200" dirty="0" err="1">
                <a:latin typeface="Calibri" panose="020F0502020204030204" pitchFamily="34" charset="0"/>
                <a:cs typeface="Calibri" panose="020F0502020204030204" pitchFamily="34" charset="0"/>
              </a:rPr>
              <a:t>list.size</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thenReturn</a:t>
            </a:r>
            <a:r>
              <a:rPr lang="en-IN" sz="1200" dirty="0">
                <a:latin typeface="Calibri" panose="020F0502020204030204" pitchFamily="34" charset="0"/>
                <a:cs typeface="Calibri" panose="020F0502020204030204" pitchFamily="34" charset="0"/>
              </a:rPr>
              <a:t>(10).</a:t>
            </a:r>
            <a:r>
              <a:rPr lang="en-IN" sz="1200" dirty="0" err="1">
                <a:latin typeface="Calibri" panose="020F0502020204030204" pitchFamily="34" charset="0"/>
                <a:cs typeface="Calibri" panose="020F0502020204030204" pitchFamily="34" charset="0"/>
              </a:rPr>
              <a:t>thenReturn</a:t>
            </a:r>
            <a:r>
              <a:rPr lang="en-IN" sz="1200" dirty="0">
                <a:latin typeface="Calibri" panose="020F0502020204030204" pitchFamily="34" charset="0"/>
                <a:cs typeface="Calibri" panose="020F0502020204030204" pitchFamily="34" charset="0"/>
              </a:rPr>
              <a:t>(20);</a:t>
            </a:r>
          </a:p>
          <a:p>
            <a:endParaRPr lang="en-IN" sz="1200" dirty="0">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a:p>
            <a:r>
              <a:rPr lang="en-IN" sz="1200" dirty="0" err="1">
                <a:latin typeface="Calibri" panose="020F0502020204030204" pitchFamily="34" charset="0"/>
                <a:cs typeface="Calibri" panose="020F0502020204030204" pitchFamily="34" charset="0"/>
              </a:rPr>
              <a:t>assertEquals</a:t>
            </a:r>
            <a:r>
              <a:rPr lang="en-IN" sz="1200" dirty="0">
                <a:latin typeface="Calibri" panose="020F0502020204030204" pitchFamily="34" charset="0"/>
                <a:cs typeface="Calibri" panose="020F0502020204030204" pitchFamily="34" charset="0"/>
              </a:rPr>
              <a:t>(10, </a:t>
            </a:r>
            <a:r>
              <a:rPr lang="en-IN" sz="1200" dirty="0" err="1">
                <a:latin typeface="Calibri" panose="020F0502020204030204" pitchFamily="34" charset="0"/>
                <a:cs typeface="Calibri" panose="020F0502020204030204" pitchFamily="34" charset="0"/>
              </a:rPr>
              <a:t>list.size</a:t>
            </a:r>
            <a:r>
              <a:rPr lang="en-IN" sz="1200" dirty="0">
                <a:latin typeface="Calibri" panose="020F0502020204030204" pitchFamily="34" charset="0"/>
                <a:cs typeface="Calibri" panose="020F0502020204030204" pitchFamily="34" charset="0"/>
              </a:rPr>
              <a:t>()); // First Call</a:t>
            </a:r>
          </a:p>
          <a:p>
            <a:r>
              <a:rPr lang="en-IN" sz="1200" dirty="0" err="1">
                <a:latin typeface="Calibri" panose="020F0502020204030204" pitchFamily="34" charset="0"/>
                <a:cs typeface="Calibri" panose="020F0502020204030204" pitchFamily="34" charset="0"/>
              </a:rPr>
              <a:t>assertEquals</a:t>
            </a:r>
            <a:r>
              <a:rPr lang="en-IN" sz="1200" dirty="0">
                <a:latin typeface="Calibri" panose="020F0502020204030204" pitchFamily="34" charset="0"/>
                <a:cs typeface="Calibri" panose="020F0502020204030204" pitchFamily="34" charset="0"/>
              </a:rPr>
              <a:t>(20, </a:t>
            </a:r>
            <a:r>
              <a:rPr lang="en-IN" sz="1200" dirty="0" err="1">
                <a:latin typeface="Calibri" panose="020F0502020204030204" pitchFamily="34" charset="0"/>
                <a:cs typeface="Calibri" panose="020F0502020204030204" pitchFamily="34" charset="0"/>
              </a:rPr>
              <a:t>list.size</a:t>
            </a:r>
            <a:r>
              <a:rPr lang="en-IN" sz="1200" dirty="0">
                <a:latin typeface="Calibri" panose="020F0502020204030204" pitchFamily="34" charset="0"/>
                <a:cs typeface="Calibri" panose="020F0502020204030204" pitchFamily="34" charset="0"/>
              </a:rPr>
              <a:t>()); // Second Call</a:t>
            </a:r>
          </a:p>
          <a:p>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@Test</a:t>
            </a:r>
          </a:p>
          <a:p>
            <a:r>
              <a:rPr lang="en-IN" sz="1200" dirty="0">
                <a:latin typeface="Calibri" panose="020F0502020204030204" pitchFamily="34" charset="0"/>
                <a:cs typeface="Calibri" panose="020F0502020204030204" pitchFamily="34" charset="0"/>
              </a:rPr>
              <a:t>public void </a:t>
            </a:r>
            <a:r>
              <a:rPr lang="en-IN" sz="1200" dirty="0" err="1">
                <a:latin typeface="Calibri" panose="020F0502020204030204" pitchFamily="34" charset="0"/>
                <a:cs typeface="Calibri" panose="020F0502020204030204" pitchFamily="34" charset="0"/>
              </a:rPr>
              <a:t>letsMockListGet</a:t>
            </a:r>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List&lt;String&gt; list = mock(</a:t>
            </a:r>
            <a:r>
              <a:rPr lang="en-IN" sz="1200" dirty="0" err="1">
                <a:latin typeface="Calibri" panose="020F0502020204030204" pitchFamily="34" charset="0"/>
                <a:cs typeface="Calibri" panose="020F0502020204030204" pitchFamily="34" charset="0"/>
              </a:rPr>
              <a:t>List.class</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when(</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(0)).</a:t>
            </a:r>
            <a:r>
              <a:rPr lang="en-IN" sz="1200" dirty="0" err="1">
                <a:latin typeface="Calibri" panose="020F0502020204030204" pitchFamily="34" charset="0"/>
                <a:cs typeface="Calibri" panose="020F0502020204030204" pitchFamily="34" charset="0"/>
              </a:rPr>
              <a:t>thenReturn</a:t>
            </a:r>
            <a:r>
              <a:rPr lang="en-IN" sz="1200" dirty="0">
                <a:latin typeface="Calibri" panose="020F0502020204030204" pitchFamily="34" charset="0"/>
                <a:cs typeface="Calibri" panose="020F0502020204030204" pitchFamily="34" charset="0"/>
              </a:rPr>
              <a:t>("Hello");</a:t>
            </a:r>
          </a:p>
          <a:p>
            <a:r>
              <a:rPr lang="en-IN" sz="1200" dirty="0" err="1">
                <a:latin typeface="Calibri" panose="020F0502020204030204" pitchFamily="34" charset="0"/>
                <a:cs typeface="Calibri" panose="020F0502020204030204" pitchFamily="34" charset="0"/>
              </a:rPr>
              <a:t>assertEquals</a:t>
            </a:r>
            <a:r>
              <a:rPr lang="en-IN" sz="1200" dirty="0">
                <a:latin typeface="Calibri" panose="020F0502020204030204" pitchFamily="34" charset="0"/>
                <a:cs typeface="Calibri" panose="020F0502020204030204" pitchFamily="34" charset="0"/>
              </a:rPr>
              <a:t>("Hello", </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(0));</a:t>
            </a:r>
          </a:p>
          <a:p>
            <a:r>
              <a:rPr lang="en-IN" sz="1200" dirty="0" err="1">
                <a:latin typeface="Calibri" panose="020F0502020204030204" pitchFamily="34" charset="0"/>
                <a:cs typeface="Calibri" panose="020F0502020204030204" pitchFamily="34" charset="0"/>
              </a:rPr>
              <a:t>assertNull</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(1));</a:t>
            </a:r>
          </a:p>
          <a:p>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@Test(expected = </a:t>
            </a:r>
            <a:r>
              <a:rPr lang="en-IN" sz="1200" dirty="0" err="1">
                <a:latin typeface="Calibri" panose="020F0502020204030204" pitchFamily="34" charset="0"/>
                <a:cs typeface="Calibri" panose="020F0502020204030204" pitchFamily="34" charset="0"/>
              </a:rPr>
              <a:t>RuntimeException.class</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public void </a:t>
            </a:r>
            <a:r>
              <a:rPr lang="en-IN" sz="1200" dirty="0" err="1">
                <a:latin typeface="Calibri" panose="020F0502020204030204" pitchFamily="34" charset="0"/>
                <a:cs typeface="Calibri" panose="020F0502020204030204" pitchFamily="34" charset="0"/>
              </a:rPr>
              <a:t>letsMockListGetToThrowException</a:t>
            </a:r>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List&lt;String&gt; list = mock(</a:t>
            </a:r>
            <a:r>
              <a:rPr lang="en-IN" sz="1200" dirty="0" err="1">
                <a:latin typeface="Calibri" panose="020F0502020204030204" pitchFamily="34" charset="0"/>
                <a:cs typeface="Calibri" panose="020F0502020204030204" pitchFamily="34" charset="0"/>
              </a:rPr>
              <a:t>List.class</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when(</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Mockito.anyInt</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thenThrow</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	new </a:t>
            </a:r>
            <a:r>
              <a:rPr lang="en-IN" sz="1200" dirty="0" err="1">
                <a:latin typeface="Calibri" panose="020F0502020204030204" pitchFamily="34" charset="0"/>
                <a:cs typeface="Calibri" panose="020F0502020204030204" pitchFamily="34" charset="0"/>
              </a:rPr>
              <a:t>RuntimeException</a:t>
            </a:r>
            <a:r>
              <a:rPr lang="en-IN" sz="1200" dirty="0">
                <a:latin typeface="Calibri" panose="020F0502020204030204" pitchFamily="34" charset="0"/>
                <a:cs typeface="Calibri" panose="020F0502020204030204" pitchFamily="34" charset="0"/>
              </a:rPr>
              <a:t>("Something went wrong"));</a:t>
            </a:r>
          </a:p>
          <a:p>
            <a:r>
              <a:rPr lang="en-IN" sz="1200" dirty="0">
                <a:latin typeface="Calibri" panose="020F0502020204030204" pitchFamily="34" charset="0"/>
                <a:cs typeface="Calibri" panose="020F0502020204030204" pitchFamily="34" charset="0"/>
              </a:rPr>
              <a:t>	</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(0);</a:t>
            </a:r>
          </a:p>
          <a:p>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	@Test</a:t>
            </a:r>
          </a:p>
          <a:p>
            <a:r>
              <a:rPr lang="en-IN" sz="1200" dirty="0">
                <a:latin typeface="Calibri" panose="020F0502020204030204" pitchFamily="34" charset="0"/>
                <a:cs typeface="Calibri" panose="020F0502020204030204" pitchFamily="34" charset="0"/>
              </a:rPr>
              <a:t>public void </a:t>
            </a:r>
            <a:r>
              <a:rPr lang="en-IN" sz="1200" dirty="0" err="1">
                <a:latin typeface="Calibri" panose="020F0502020204030204" pitchFamily="34" charset="0"/>
                <a:cs typeface="Calibri" panose="020F0502020204030204" pitchFamily="34" charset="0"/>
              </a:rPr>
              <a:t>letsMockListGetWithAny</a:t>
            </a:r>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List&lt;String&gt; list = mock(</a:t>
            </a:r>
            <a:r>
              <a:rPr lang="en-IN" sz="1200" dirty="0" err="1">
                <a:latin typeface="Calibri" panose="020F0502020204030204" pitchFamily="34" charset="0"/>
                <a:cs typeface="Calibri" panose="020F0502020204030204" pitchFamily="34" charset="0"/>
              </a:rPr>
              <a:t>List.class</a:t>
            </a:r>
            <a:r>
              <a:rPr lang="en-IN" sz="1200" dirty="0">
                <a:latin typeface="Calibri" panose="020F0502020204030204" pitchFamily="34" charset="0"/>
                <a:cs typeface="Calibri" panose="020F0502020204030204" pitchFamily="34" charset="0"/>
              </a:rPr>
              <a:t>);</a:t>
            </a:r>
          </a:p>
          <a:p>
            <a:r>
              <a:rPr lang="en-IN" sz="1200" dirty="0" err="1">
                <a:latin typeface="Calibri" panose="020F0502020204030204" pitchFamily="34" charset="0"/>
                <a:cs typeface="Calibri" panose="020F0502020204030204" pitchFamily="34" charset="0"/>
              </a:rPr>
              <a:t>Mockito.when</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Mockito.anyInt</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thenReturn</a:t>
            </a:r>
            <a:r>
              <a:rPr lang="en-IN" sz="1200" dirty="0">
                <a:latin typeface="Calibri" panose="020F0502020204030204" pitchFamily="34" charset="0"/>
                <a:cs typeface="Calibri" panose="020F0502020204030204" pitchFamily="34" charset="0"/>
              </a:rPr>
              <a:t>("Hello");</a:t>
            </a:r>
          </a:p>
          <a:p>
            <a:r>
              <a:rPr lang="en-IN" sz="1200" dirty="0">
                <a:latin typeface="Calibri" panose="020F0502020204030204" pitchFamily="34" charset="0"/>
                <a:cs typeface="Calibri" panose="020F0502020204030204" pitchFamily="34" charset="0"/>
              </a:rPr>
              <a:t>// If you are using argument matchers, all arguments</a:t>
            </a:r>
          </a:p>
          <a:p>
            <a:r>
              <a:rPr lang="en-IN" sz="1200" dirty="0">
                <a:latin typeface="Calibri" panose="020F0502020204030204" pitchFamily="34" charset="0"/>
                <a:cs typeface="Calibri" panose="020F0502020204030204" pitchFamily="34" charset="0"/>
              </a:rPr>
              <a:t>// have to be provided by matchers.</a:t>
            </a:r>
          </a:p>
          <a:p>
            <a:r>
              <a:rPr lang="en-IN" sz="1200" dirty="0" err="1">
                <a:latin typeface="Calibri" panose="020F0502020204030204" pitchFamily="34" charset="0"/>
                <a:cs typeface="Calibri" panose="020F0502020204030204" pitchFamily="34" charset="0"/>
              </a:rPr>
              <a:t>assertEquals</a:t>
            </a:r>
            <a:r>
              <a:rPr lang="en-IN" sz="1200" dirty="0">
                <a:latin typeface="Calibri" panose="020F0502020204030204" pitchFamily="34" charset="0"/>
                <a:cs typeface="Calibri" panose="020F0502020204030204" pitchFamily="34" charset="0"/>
              </a:rPr>
              <a:t>("Hello", </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(0));</a:t>
            </a:r>
          </a:p>
          <a:p>
            <a:r>
              <a:rPr lang="en-IN" sz="1200" dirty="0" err="1">
                <a:latin typeface="Calibri" panose="020F0502020204030204" pitchFamily="34" charset="0"/>
                <a:cs typeface="Calibri" panose="020F0502020204030204" pitchFamily="34" charset="0"/>
              </a:rPr>
              <a:t>assertEquals</a:t>
            </a:r>
            <a:r>
              <a:rPr lang="en-IN" sz="1200" dirty="0">
                <a:latin typeface="Calibri" panose="020F0502020204030204" pitchFamily="34" charset="0"/>
                <a:cs typeface="Calibri" panose="020F0502020204030204" pitchFamily="34" charset="0"/>
              </a:rPr>
              <a:t>("Hello", </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(1));</a:t>
            </a:r>
          </a:p>
          <a:p>
            <a:r>
              <a:rPr lang="en-IN" sz="12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115157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7325-9365-4097-B3D2-875D6CCE8202}"/>
              </a:ext>
            </a:extLst>
          </p:cNvPr>
          <p:cNvSpPr>
            <a:spLocks noGrp="1"/>
          </p:cNvSpPr>
          <p:nvPr>
            <p:ph type="title"/>
          </p:nvPr>
        </p:nvSpPr>
        <p:spPr/>
        <p:txBody>
          <a:bodyPr>
            <a:normAutofit fontScale="90000"/>
          </a:bodyPr>
          <a:lstStyle/>
          <a:p>
            <a:r>
              <a:rPr lang="en-IN" dirty="0"/>
              <a:t>Example to check verify now() Duration:20 min</a:t>
            </a:r>
          </a:p>
        </p:txBody>
      </p:sp>
      <p:sp>
        <p:nvSpPr>
          <p:cNvPr id="4" name="Rectangle 3">
            <a:extLst>
              <a:ext uri="{FF2B5EF4-FFF2-40B4-BE49-F238E27FC236}">
                <a16:creationId xmlns:a16="http://schemas.microsoft.com/office/drawing/2014/main" id="{EF5F0C27-B5A7-41E5-B384-959B6DDB5DDC}"/>
              </a:ext>
            </a:extLst>
          </p:cNvPr>
          <p:cNvSpPr/>
          <p:nvPr/>
        </p:nvSpPr>
        <p:spPr>
          <a:xfrm>
            <a:off x="304800" y="1295400"/>
            <a:ext cx="4267200" cy="2492990"/>
          </a:xfrm>
          <a:prstGeom prst="rect">
            <a:avLst/>
          </a:prstGeom>
        </p:spPr>
        <p:txBody>
          <a:bodyPr wrap="square">
            <a:spAutoFit/>
          </a:bodyPr>
          <a:lstStyle/>
          <a:p>
            <a:r>
              <a:rPr lang="en-IN" sz="1200" dirty="0">
                <a:latin typeface="Calibri" panose="020F0502020204030204" pitchFamily="34" charset="0"/>
                <a:cs typeface="Calibri" panose="020F0502020204030204" pitchFamily="34" charset="0"/>
              </a:rPr>
              <a:t>@Test</a:t>
            </a:r>
          </a:p>
          <a:p>
            <a:r>
              <a:rPr lang="en-IN" sz="1200" dirty="0">
                <a:latin typeface="Calibri" panose="020F0502020204030204" pitchFamily="34" charset="0"/>
                <a:cs typeface="Calibri" panose="020F0502020204030204" pitchFamily="34" charset="0"/>
              </a:rPr>
              <a:t>public void </a:t>
            </a:r>
            <a:r>
              <a:rPr lang="en-IN" sz="1200" dirty="0" err="1">
                <a:latin typeface="Calibri" panose="020F0502020204030204" pitchFamily="34" charset="0"/>
                <a:cs typeface="Calibri" panose="020F0502020204030204" pitchFamily="34" charset="0"/>
              </a:rPr>
              <a:t>bddAliases_UsingGivenWillReturn</a:t>
            </a:r>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List&lt;String&gt; list = mock(</a:t>
            </a:r>
            <a:r>
              <a:rPr lang="en-IN" sz="1200" dirty="0" err="1">
                <a:latin typeface="Calibri" panose="020F0502020204030204" pitchFamily="34" charset="0"/>
                <a:cs typeface="Calibri" panose="020F0502020204030204" pitchFamily="34" charset="0"/>
              </a:rPr>
              <a:t>List.class</a:t>
            </a:r>
            <a:r>
              <a:rPr lang="en-IN" sz="1200" dirty="0">
                <a:latin typeface="Calibri" panose="020F0502020204030204" pitchFamily="34" charset="0"/>
                <a:cs typeface="Calibri" panose="020F0502020204030204" pitchFamily="34" charset="0"/>
              </a:rPr>
              <a:t>);</a:t>
            </a:r>
          </a:p>
          <a:p>
            <a:r>
              <a:rPr lang="en-IN" sz="1200" dirty="0">
                <a:latin typeface="Calibri" panose="020F0502020204030204" pitchFamily="34" charset="0"/>
                <a:cs typeface="Calibri" panose="020F0502020204030204" pitchFamily="34" charset="0"/>
              </a:rPr>
              <a:t>//given</a:t>
            </a:r>
          </a:p>
          <a:p>
            <a:r>
              <a:rPr lang="en-IN" sz="1200" dirty="0">
                <a:latin typeface="Calibri" panose="020F0502020204030204" pitchFamily="34" charset="0"/>
                <a:cs typeface="Calibri" panose="020F0502020204030204" pitchFamily="34" charset="0"/>
              </a:rPr>
              <a:t>given(</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Mockito.anyInt</a:t>
            </a:r>
            <a:r>
              <a:rPr lang="en-IN" sz="1200" dirty="0">
                <a:latin typeface="Calibri" panose="020F0502020204030204" pitchFamily="34" charset="0"/>
                <a:cs typeface="Calibri" panose="020F0502020204030204" pitchFamily="34" charset="0"/>
              </a:rPr>
              <a:t>())).</a:t>
            </a:r>
            <a:r>
              <a:rPr lang="en-IN" sz="1200" dirty="0" err="1">
                <a:latin typeface="Calibri" panose="020F0502020204030204" pitchFamily="34" charset="0"/>
                <a:cs typeface="Calibri" panose="020F0502020204030204" pitchFamily="34" charset="0"/>
              </a:rPr>
              <a:t>willReturn</a:t>
            </a:r>
            <a:r>
              <a:rPr lang="en-IN" sz="1200" dirty="0">
                <a:latin typeface="Calibri" panose="020F0502020204030204" pitchFamily="34" charset="0"/>
                <a:cs typeface="Calibri" panose="020F0502020204030204" pitchFamily="34" charset="0"/>
              </a:rPr>
              <a:t>("Hello");</a:t>
            </a:r>
          </a:p>
          <a:p>
            <a:r>
              <a:rPr lang="en-IN" sz="1200" dirty="0">
                <a:latin typeface="Calibri" panose="020F0502020204030204" pitchFamily="34" charset="0"/>
                <a:cs typeface="Calibri" panose="020F0502020204030204" pitchFamily="34" charset="0"/>
              </a:rPr>
              <a:t>//then</a:t>
            </a:r>
          </a:p>
          <a:p>
            <a:r>
              <a:rPr lang="en-IN" sz="1200" dirty="0" err="1">
                <a:latin typeface="Calibri" panose="020F0502020204030204" pitchFamily="34" charset="0"/>
                <a:cs typeface="Calibri" panose="020F0502020204030204" pitchFamily="34" charset="0"/>
              </a:rPr>
              <a:t>assertThat</a:t>
            </a:r>
            <a:r>
              <a:rPr lang="en-IN" sz="1200" dirty="0">
                <a:latin typeface="Calibri" panose="020F0502020204030204" pitchFamily="34" charset="0"/>
                <a:cs typeface="Calibri" panose="020F0502020204030204" pitchFamily="34" charset="0"/>
              </a:rPr>
              <a:t>("Hello", is(</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(0)));</a:t>
            </a:r>
          </a:p>
          <a:p>
            <a:r>
              <a:rPr lang="en-IN" sz="1200" dirty="0" err="1">
                <a:latin typeface="Calibri" panose="020F0502020204030204" pitchFamily="34" charset="0"/>
                <a:cs typeface="Calibri" panose="020F0502020204030204" pitchFamily="34" charset="0"/>
              </a:rPr>
              <a:t>assertThat</a:t>
            </a:r>
            <a:r>
              <a:rPr lang="en-IN" sz="1200" dirty="0">
                <a:latin typeface="Calibri" panose="020F0502020204030204" pitchFamily="34" charset="0"/>
                <a:cs typeface="Calibri" panose="020F0502020204030204" pitchFamily="34" charset="0"/>
              </a:rPr>
              <a:t>("Hello", is(</a:t>
            </a:r>
            <a:r>
              <a:rPr lang="en-IN" sz="1200" dirty="0" err="1">
                <a:latin typeface="Calibri" panose="020F0502020204030204" pitchFamily="34" charset="0"/>
                <a:cs typeface="Calibri" panose="020F0502020204030204" pitchFamily="34" charset="0"/>
              </a:rPr>
              <a:t>list.get</a:t>
            </a:r>
            <a:r>
              <a:rPr lang="en-IN" sz="1200" dirty="0">
                <a:latin typeface="Calibri" panose="020F0502020204030204" pitchFamily="34" charset="0"/>
                <a:cs typeface="Calibri" panose="020F0502020204030204" pitchFamily="34" charset="0"/>
              </a:rPr>
              <a:t>(0)));</a:t>
            </a:r>
          </a:p>
          <a:p>
            <a:r>
              <a:rPr lang="en-IN" sz="1200" dirty="0">
                <a:latin typeface="Calibri" panose="020F0502020204030204" pitchFamily="34" charset="0"/>
                <a:cs typeface="Calibri" panose="020F0502020204030204" pitchFamily="34" charset="0"/>
              </a:rPr>
              <a:t>	}</a:t>
            </a:r>
          </a:p>
          <a:p>
            <a:r>
              <a:rPr lang="en-IN" sz="1200" dirty="0">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B63EA24-0F6A-48F5-8F71-3B0A168D38BD}"/>
              </a:ext>
            </a:extLst>
          </p:cNvPr>
          <p:cNvSpPr/>
          <p:nvPr/>
        </p:nvSpPr>
        <p:spPr>
          <a:xfrm>
            <a:off x="4343400" y="1280238"/>
            <a:ext cx="4572000" cy="4893647"/>
          </a:xfrm>
          <a:prstGeom prst="rect">
            <a:avLst/>
          </a:prstGeom>
        </p:spPr>
        <p:txBody>
          <a:bodyPr>
            <a:spAutoFit/>
          </a:bodyPr>
          <a:lstStyle/>
          <a:p>
            <a:r>
              <a:rPr lang="en-IN" sz="1200" dirty="0"/>
              <a:t>@Test</a:t>
            </a:r>
          </a:p>
          <a:p>
            <a:r>
              <a:rPr lang="en-IN" sz="1200" dirty="0"/>
              <a:t>public void </a:t>
            </a:r>
            <a:r>
              <a:rPr lang="en-IN" sz="1200" dirty="0" err="1"/>
              <a:t>letsMockListSizeWithMultipleReturnValues</a:t>
            </a:r>
            <a:r>
              <a:rPr lang="en-IN" sz="1200" dirty="0"/>
              <a:t>() {</a:t>
            </a:r>
          </a:p>
          <a:p>
            <a:r>
              <a:rPr lang="en-IN" sz="1200" dirty="0"/>
              <a:t>List </a:t>
            </a:r>
            <a:r>
              <a:rPr lang="en-IN" sz="1200" dirty="0" err="1"/>
              <a:t>list</a:t>
            </a:r>
            <a:r>
              <a:rPr lang="en-IN" sz="1200" dirty="0"/>
              <a:t> = mock(</a:t>
            </a:r>
            <a:r>
              <a:rPr lang="en-IN" sz="1200" dirty="0" err="1"/>
              <a:t>List.class</a:t>
            </a:r>
            <a:r>
              <a:rPr lang="en-IN" sz="1200" dirty="0"/>
              <a:t>);</a:t>
            </a:r>
          </a:p>
          <a:p>
            <a:r>
              <a:rPr lang="en-IN" sz="1200" dirty="0" err="1"/>
              <a:t>Mockito.when</a:t>
            </a:r>
            <a:r>
              <a:rPr lang="en-IN" sz="1200" dirty="0"/>
              <a:t>(</a:t>
            </a:r>
            <a:r>
              <a:rPr lang="en-IN" sz="1200" dirty="0" err="1"/>
              <a:t>list.size</a:t>
            </a:r>
            <a:r>
              <a:rPr lang="en-IN" sz="1200" dirty="0"/>
              <a:t>()).</a:t>
            </a:r>
            <a:r>
              <a:rPr lang="en-IN" sz="1200" dirty="0" err="1"/>
              <a:t>thenReturn</a:t>
            </a:r>
            <a:r>
              <a:rPr lang="en-IN" sz="1200" dirty="0"/>
              <a:t>(10).</a:t>
            </a:r>
            <a:r>
              <a:rPr lang="en-IN" sz="1200" dirty="0" err="1"/>
              <a:t>thenReturn</a:t>
            </a:r>
            <a:r>
              <a:rPr lang="en-IN" sz="1200" dirty="0"/>
              <a:t>(20);</a:t>
            </a:r>
          </a:p>
          <a:p>
            <a:r>
              <a:rPr lang="en-IN" sz="1200" dirty="0" err="1"/>
              <a:t>assertEquals</a:t>
            </a:r>
            <a:r>
              <a:rPr lang="en-IN" sz="1200" dirty="0"/>
              <a:t>(10, </a:t>
            </a:r>
            <a:r>
              <a:rPr lang="en-IN" sz="1200" dirty="0" err="1"/>
              <a:t>list.size</a:t>
            </a:r>
            <a:r>
              <a:rPr lang="en-IN" sz="1200" dirty="0"/>
              <a:t>()); // First Call</a:t>
            </a:r>
          </a:p>
          <a:p>
            <a:r>
              <a:rPr lang="en-IN" sz="1200" dirty="0" err="1"/>
              <a:t>assertEquals</a:t>
            </a:r>
            <a:r>
              <a:rPr lang="en-IN" sz="1200" dirty="0"/>
              <a:t>(20, </a:t>
            </a:r>
            <a:r>
              <a:rPr lang="en-IN" sz="1200" dirty="0" err="1"/>
              <a:t>list.size</a:t>
            </a:r>
            <a:r>
              <a:rPr lang="en-IN" sz="1200" dirty="0"/>
              <a:t>()); // Second Call</a:t>
            </a:r>
          </a:p>
          <a:p>
            <a:r>
              <a:rPr lang="en-IN" sz="1200" dirty="0"/>
              <a:t>}</a:t>
            </a:r>
          </a:p>
          <a:p>
            <a:r>
              <a:rPr lang="en-IN" sz="1200" dirty="0"/>
              <a:t>@Test</a:t>
            </a:r>
          </a:p>
          <a:p>
            <a:r>
              <a:rPr lang="en-IN" sz="1200" dirty="0"/>
              <a:t>public void </a:t>
            </a:r>
            <a:r>
              <a:rPr lang="en-IN" sz="1200" dirty="0" err="1"/>
              <a:t>letsMockListGet</a:t>
            </a:r>
            <a:r>
              <a:rPr lang="en-IN" sz="1200" dirty="0"/>
              <a:t>() {</a:t>
            </a:r>
          </a:p>
          <a:p>
            <a:r>
              <a:rPr lang="en-IN" sz="1200" dirty="0"/>
              <a:t>List&lt;String&gt; list = mock(</a:t>
            </a:r>
            <a:r>
              <a:rPr lang="en-IN" sz="1200" dirty="0" err="1"/>
              <a:t>List.class</a:t>
            </a:r>
            <a:r>
              <a:rPr lang="en-IN" sz="1200" dirty="0"/>
              <a:t>);</a:t>
            </a:r>
          </a:p>
          <a:p>
            <a:r>
              <a:rPr lang="en-IN" sz="1200" dirty="0" err="1"/>
              <a:t>Mockito.when</a:t>
            </a:r>
            <a:r>
              <a:rPr lang="en-IN" sz="1200" dirty="0"/>
              <a:t>(</a:t>
            </a:r>
            <a:r>
              <a:rPr lang="en-IN" sz="1200" dirty="0" err="1"/>
              <a:t>list.get</a:t>
            </a:r>
            <a:r>
              <a:rPr lang="en-IN" sz="1200" dirty="0"/>
              <a:t>(0)).</a:t>
            </a:r>
            <a:r>
              <a:rPr lang="en-IN" sz="1200" dirty="0" err="1"/>
              <a:t>thenReturn</a:t>
            </a:r>
            <a:r>
              <a:rPr lang="en-IN" sz="1200" dirty="0"/>
              <a:t>("Hello");</a:t>
            </a:r>
          </a:p>
          <a:p>
            <a:r>
              <a:rPr lang="en-IN" sz="1200" dirty="0" err="1"/>
              <a:t>assertEquals</a:t>
            </a:r>
            <a:r>
              <a:rPr lang="en-IN" sz="1200" dirty="0"/>
              <a:t>("Hello", </a:t>
            </a:r>
            <a:r>
              <a:rPr lang="en-IN" sz="1200" dirty="0" err="1"/>
              <a:t>list.get</a:t>
            </a:r>
            <a:r>
              <a:rPr lang="en-IN" sz="1200" dirty="0"/>
              <a:t>(0));</a:t>
            </a:r>
          </a:p>
          <a:p>
            <a:r>
              <a:rPr lang="en-IN" sz="1200" dirty="0" err="1"/>
              <a:t>assertNull</a:t>
            </a:r>
            <a:r>
              <a:rPr lang="en-IN" sz="1200" dirty="0"/>
              <a:t>(</a:t>
            </a:r>
            <a:r>
              <a:rPr lang="en-IN" sz="1200" dirty="0" err="1"/>
              <a:t>list.get</a:t>
            </a:r>
            <a:r>
              <a:rPr lang="en-IN" sz="1200" dirty="0"/>
              <a:t>(1));</a:t>
            </a:r>
          </a:p>
          <a:p>
            <a:r>
              <a:rPr lang="en-IN" sz="1200" dirty="0"/>
              <a:t>}</a:t>
            </a:r>
          </a:p>
          <a:p>
            <a:endParaRPr lang="en-IN" sz="1200" dirty="0"/>
          </a:p>
          <a:p>
            <a:r>
              <a:rPr lang="en-IN" sz="1200" dirty="0"/>
              <a:t>@Test</a:t>
            </a:r>
          </a:p>
          <a:p>
            <a:r>
              <a:rPr lang="en-IN" sz="1200" dirty="0"/>
              <a:t>public void </a:t>
            </a:r>
            <a:r>
              <a:rPr lang="en-IN" sz="1200" dirty="0" err="1"/>
              <a:t>letsMockListGetWithAny</a:t>
            </a:r>
            <a:r>
              <a:rPr lang="en-IN" sz="1200" dirty="0"/>
              <a:t>() {</a:t>
            </a:r>
          </a:p>
          <a:p>
            <a:r>
              <a:rPr lang="en-IN" sz="1200" dirty="0"/>
              <a:t>List&lt;String&gt; list = mock(</a:t>
            </a:r>
            <a:r>
              <a:rPr lang="en-IN" sz="1200" dirty="0" err="1"/>
              <a:t>List.class</a:t>
            </a:r>
            <a:r>
              <a:rPr lang="en-IN" sz="1200" dirty="0"/>
              <a:t>);</a:t>
            </a:r>
          </a:p>
          <a:p>
            <a:r>
              <a:rPr lang="en-IN" sz="1200" dirty="0" err="1"/>
              <a:t>Mockito.when</a:t>
            </a:r>
            <a:r>
              <a:rPr lang="en-IN" sz="1200" dirty="0"/>
              <a:t>(</a:t>
            </a:r>
            <a:r>
              <a:rPr lang="en-IN" sz="1200" dirty="0" err="1"/>
              <a:t>list.get</a:t>
            </a:r>
            <a:r>
              <a:rPr lang="en-IN" sz="1200" dirty="0"/>
              <a:t>(</a:t>
            </a:r>
            <a:r>
              <a:rPr lang="en-IN" sz="1200" dirty="0" err="1"/>
              <a:t>Mockito.anyInt</a:t>
            </a:r>
            <a:r>
              <a:rPr lang="en-IN" sz="1200" dirty="0"/>
              <a:t>())).</a:t>
            </a:r>
            <a:r>
              <a:rPr lang="en-IN" sz="1200" dirty="0" err="1"/>
              <a:t>thenReturn</a:t>
            </a:r>
            <a:r>
              <a:rPr lang="en-IN" sz="1200" dirty="0"/>
              <a:t>("Hello");</a:t>
            </a:r>
          </a:p>
          <a:p>
            <a:r>
              <a:rPr lang="en-IN" sz="1200" dirty="0"/>
              <a:t>	// If you are using argument matchers, all arguments</a:t>
            </a:r>
          </a:p>
          <a:p>
            <a:r>
              <a:rPr lang="en-IN" sz="1200" dirty="0"/>
              <a:t>// have to be provided by matchers.</a:t>
            </a:r>
          </a:p>
          <a:p>
            <a:r>
              <a:rPr lang="en-IN" sz="1200" dirty="0" err="1"/>
              <a:t>assertEquals</a:t>
            </a:r>
            <a:r>
              <a:rPr lang="en-IN" sz="1200" dirty="0"/>
              <a:t>("Hello", </a:t>
            </a:r>
            <a:r>
              <a:rPr lang="en-IN" sz="1200" dirty="0" err="1"/>
              <a:t>list.get</a:t>
            </a:r>
            <a:r>
              <a:rPr lang="en-IN" sz="1200" dirty="0"/>
              <a:t>(0));</a:t>
            </a:r>
          </a:p>
          <a:p>
            <a:r>
              <a:rPr lang="en-IN" sz="1200" dirty="0" err="1"/>
              <a:t>assertEquals</a:t>
            </a:r>
            <a:r>
              <a:rPr lang="en-IN" sz="1200" dirty="0"/>
              <a:t>("Hello", </a:t>
            </a:r>
            <a:r>
              <a:rPr lang="en-IN" sz="1200" dirty="0" err="1"/>
              <a:t>list.get</a:t>
            </a:r>
            <a:r>
              <a:rPr lang="en-IN" sz="1200" dirty="0"/>
              <a:t>(1));</a:t>
            </a:r>
          </a:p>
          <a:p>
            <a:r>
              <a:rPr lang="en-IN" sz="1200" dirty="0"/>
              <a:t>		}</a:t>
            </a:r>
          </a:p>
          <a:p>
            <a:endParaRPr lang="en-IN" sz="1200" dirty="0"/>
          </a:p>
          <a:p>
            <a:r>
              <a:rPr lang="en-IN" sz="1200" dirty="0"/>
              <a:t>	} </a:t>
            </a:r>
          </a:p>
        </p:txBody>
      </p:sp>
      <p:sp>
        <p:nvSpPr>
          <p:cNvPr id="6" name="Rectangle 5">
            <a:extLst>
              <a:ext uri="{FF2B5EF4-FFF2-40B4-BE49-F238E27FC236}">
                <a16:creationId xmlns:a16="http://schemas.microsoft.com/office/drawing/2014/main" id="{DC470350-240C-4A98-9529-6C7AD31F829D}"/>
              </a:ext>
            </a:extLst>
          </p:cNvPr>
          <p:cNvSpPr/>
          <p:nvPr/>
        </p:nvSpPr>
        <p:spPr>
          <a:xfrm>
            <a:off x="304800" y="3311563"/>
            <a:ext cx="3886200" cy="3231654"/>
          </a:xfrm>
          <a:prstGeom prst="rect">
            <a:avLst/>
          </a:prstGeom>
        </p:spPr>
        <p:txBody>
          <a:bodyPr wrap="square">
            <a:spAutoFit/>
          </a:bodyPr>
          <a:lstStyle/>
          <a:p>
            <a:r>
              <a:rPr lang="en-IN" sz="1200" dirty="0"/>
              <a:t>Below is a class for testing with Mockito framework</a:t>
            </a:r>
          </a:p>
          <a:p>
            <a:endParaRPr lang="en-IN" sz="1200" dirty="0"/>
          </a:p>
          <a:p>
            <a:r>
              <a:rPr lang="en-IN" sz="1200" dirty="0"/>
              <a:t>package </a:t>
            </a:r>
            <a:r>
              <a:rPr lang="en-IN" sz="1200" dirty="0" err="1"/>
              <a:t>com.test.mockito</a:t>
            </a:r>
            <a:r>
              <a:rPr lang="en-IN" sz="1200" dirty="0"/>
              <a:t>;</a:t>
            </a:r>
          </a:p>
          <a:p>
            <a:endParaRPr lang="en-IN" sz="1200" dirty="0"/>
          </a:p>
          <a:p>
            <a:r>
              <a:rPr lang="en-IN" sz="1200" dirty="0"/>
              <a:t>import static </a:t>
            </a:r>
            <a:r>
              <a:rPr lang="en-IN" sz="1200" dirty="0" err="1"/>
              <a:t>org.junit.Assert.assertEquals</a:t>
            </a:r>
            <a:r>
              <a:rPr lang="en-IN" sz="1200" dirty="0"/>
              <a:t>;</a:t>
            </a:r>
          </a:p>
          <a:p>
            <a:r>
              <a:rPr lang="en-IN" sz="1200" dirty="0"/>
              <a:t>import static </a:t>
            </a:r>
            <a:r>
              <a:rPr lang="en-IN" sz="1200" dirty="0" err="1"/>
              <a:t>org.junit.Assert.assertNull</a:t>
            </a:r>
            <a:r>
              <a:rPr lang="en-IN" sz="1200" dirty="0"/>
              <a:t>;</a:t>
            </a:r>
          </a:p>
          <a:p>
            <a:r>
              <a:rPr lang="en-IN" sz="1200" dirty="0"/>
              <a:t>import </a:t>
            </a:r>
            <a:r>
              <a:rPr lang="en-IN" sz="1200" dirty="0" err="1"/>
              <a:t>java.util.List</a:t>
            </a:r>
            <a:r>
              <a:rPr lang="en-IN" sz="1200" dirty="0"/>
              <a:t>;</a:t>
            </a:r>
          </a:p>
          <a:p>
            <a:r>
              <a:rPr lang="en-IN" sz="1200" dirty="0"/>
              <a:t>import </a:t>
            </a:r>
            <a:r>
              <a:rPr lang="en-IN" sz="1200" dirty="0" err="1"/>
              <a:t>org.junit.Test</a:t>
            </a:r>
            <a:r>
              <a:rPr lang="en-IN" sz="1200" dirty="0"/>
              <a:t>;</a:t>
            </a:r>
          </a:p>
          <a:p>
            <a:r>
              <a:rPr lang="en-IN" sz="1200" dirty="0"/>
              <a:t>import </a:t>
            </a:r>
            <a:r>
              <a:rPr lang="en-IN" sz="1200" dirty="0" err="1"/>
              <a:t>org.mockito.Mockito</a:t>
            </a:r>
            <a:r>
              <a:rPr lang="en-IN" sz="1200" dirty="0"/>
              <a:t>;</a:t>
            </a:r>
          </a:p>
          <a:p>
            <a:r>
              <a:rPr lang="en-IN" sz="1200" dirty="0"/>
              <a:t>import static </a:t>
            </a:r>
            <a:r>
              <a:rPr lang="en-IN" sz="1200" dirty="0" err="1"/>
              <a:t>org.mockito.Mockito.mock</a:t>
            </a:r>
            <a:r>
              <a:rPr lang="en-IN" sz="1200" dirty="0"/>
              <a:t>;</a:t>
            </a:r>
          </a:p>
          <a:p>
            <a:r>
              <a:rPr lang="en-IN" sz="1200" dirty="0"/>
              <a:t>public class </a:t>
            </a:r>
            <a:r>
              <a:rPr lang="en-IN" sz="1200" dirty="0" err="1"/>
              <a:t>TestList</a:t>
            </a:r>
            <a:r>
              <a:rPr lang="en-IN" sz="1200" dirty="0"/>
              <a:t> {</a:t>
            </a:r>
          </a:p>
          <a:p>
            <a:r>
              <a:rPr lang="en-IN" sz="1200" dirty="0"/>
              <a:t>@Test</a:t>
            </a:r>
          </a:p>
          <a:p>
            <a:r>
              <a:rPr lang="en-IN" sz="1200" dirty="0"/>
              <a:t>public void </a:t>
            </a:r>
            <a:r>
              <a:rPr lang="en-IN" sz="1200" dirty="0" err="1"/>
              <a:t>letsMockListSize</a:t>
            </a:r>
            <a:r>
              <a:rPr lang="en-IN" sz="1200" dirty="0"/>
              <a:t>() {</a:t>
            </a:r>
          </a:p>
          <a:p>
            <a:r>
              <a:rPr lang="en-IN" sz="1200" dirty="0"/>
              <a:t>List </a:t>
            </a:r>
            <a:r>
              <a:rPr lang="en-IN" sz="1200" dirty="0" err="1"/>
              <a:t>list</a:t>
            </a:r>
            <a:r>
              <a:rPr lang="en-IN" sz="1200" dirty="0"/>
              <a:t> = mock(</a:t>
            </a:r>
            <a:r>
              <a:rPr lang="en-IN" sz="1200" dirty="0" err="1"/>
              <a:t>List.class</a:t>
            </a:r>
            <a:r>
              <a:rPr lang="en-IN" sz="1200" dirty="0"/>
              <a:t>);</a:t>
            </a:r>
          </a:p>
          <a:p>
            <a:r>
              <a:rPr lang="en-IN" sz="1200" dirty="0" err="1"/>
              <a:t>Mockito.when</a:t>
            </a:r>
            <a:r>
              <a:rPr lang="en-IN" sz="1200" dirty="0"/>
              <a:t>(</a:t>
            </a:r>
            <a:r>
              <a:rPr lang="en-IN" sz="1200" dirty="0" err="1"/>
              <a:t>list.size</a:t>
            </a:r>
            <a:r>
              <a:rPr lang="en-IN" sz="1200" dirty="0"/>
              <a:t>()).</a:t>
            </a:r>
            <a:r>
              <a:rPr lang="en-IN" sz="1200" dirty="0" err="1"/>
              <a:t>thenReturn</a:t>
            </a:r>
            <a:r>
              <a:rPr lang="en-IN" sz="1200" dirty="0"/>
              <a:t>(10);</a:t>
            </a:r>
          </a:p>
          <a:p>
            <a:r>
              <a:rPr lang="en-IN" sz="1200" dirty="0" err="1"/>
              <a:t>assertEquals</a:t>
            </a:r>
            <a:r>
              <a:rPr lang="en-IN" sz="1200" dirty="0"/>
              <a:t>(10, </a:t>
            </a:r>
            <a:r>
              <a:rPr lang="en-IN" sz="1200" dirty="0" err="1"/>
              <a:t>list.size</a:t>
            </a:r>
            <a:r>
              <a:rPr lang="en-IN" sz="1200" dirty="0"/>
              <a:t>());</a:t>
            </a:r>
          </a:p>
          <a:p>
            <a:r>
              <a:rPr lang="en-IN" sz="1200" dirty="0"/>
              <a:t>	}</a:t>
            </a:r>
          </a:p>
        </p:txBody>
      </p:sp>
    </p:spTree>
    <p:extLst>
      <p:ext uri="{BB962C8B-B14F-4D97-AF65-F5344CB8AC3E}">
        <p14:creationId xmlns:p14="http://schemas.microsoft.com/office/powerpoint/2010/main" val="3526489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7325-9365-4097-B3D2-875D6CCE8202}"/>
              </a:ext>
            </a:extLst>
          </p:cNvPr>
          <p:cNvSpPr>
            <a:spLocks noGrp="1"/>
          </p:cNvSpPr>
          <p:nvPr>
            <p:ph type="title"/>
          </p:nvPr>
        </p:nvSpPr>
        <p:spPr/>
        <p:txBody>
          <a:bodyPr>
            <a:normAutofit fontScale="90000"/>
          </a:bodyPr>
          <a:lstStyle/>
          <a:p>
            <a:r>
              <a:rPr lang="en-IN" dirty="0"/>
              <a:t>Example to check verify now() Duration:20 min</a:t>
            </a:r>
          </a:p>
        </p:txBody>
      </p:sp>
      <p:sp>
        <p:nvSpPr>
          <p:cNvPr id="3" name="Rectangle 2">
            <a:extLst>
              <a:ext uri="{FF2B5EF4-FFF2-40B4-BE49-F238E27FC236}">
                <a16:creationId xmlns:a16="http://schemas.microsoft.com/office/drawing/2014/main" id="{116F3E96-8D77-48AE-B057-809B6D8A983C}"/>
              </a:ext>
            </a:extLst>
          </p:cNvPr>
          <p:cNvSpPr/>
          <p:nvPr/>
        </p:nvSpPr>
        <p:spPr>
          <a:xfrm>
            <a:off x="76200" y="914400"/>
            <a:ext cx="4495800" cy="5893177"/>
          </a:xfrm>
          <a:prstGeom prst="rect">
            <a:avLst/>
          </a:prstGeom>
        </p:spPr>
        <p:txBody>
          <a:bodyPr wrap="square">
            <a:spAutoFit/>
          </a:bodyPr>
          <a:lstStyle/>
          <a:p>
            <a:r>
              <a:rPr lang="en-IN" sz="1400" b="1" dirty="0">
                <a:latin typeface="Calibri" panose="020F0502020204030204" pitchFamily="34" charset="0"/>
                <a:cs typeface="Calibri" panose="020F0502020204030204" pitchFamily="34" charset="0"/>
              </a:rPr>
              <a:t>Business logic Implementation class</a:t>
            </a:r>
          </a:p>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com.test.verify.business</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java.util.ArrayList</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java.util.List</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com.test.data.api.TodoService</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TodoBusinessImpl</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private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TodoBusinessImpl</a:t>
            </a:r>
            <a:r>
              <a:rPr lang="en-IN" sz="1200" b="1" dirty="0">
                <a:solidFill>
                  <a:srgbClr val="000000"/>
                </a:solidFill>
                <a:latin typeface="Calibri" panose="020F0502020204030204" pitchFamily="34" charset="0"/>
                <a:cs typeface="Calibri" panose="020F0502020204030204" pitchFamily="34" charset="0"/>
              </a:rPr>
              <a:t>(</a:t>
            </a:r>
            <a:r>
              <a:rPr lang="en-IN" sz="1200" b="1" dirty="0" err="1">
                <a:solidFill>
                  <a:srgbClr val="000000"/>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List&lt;String&gt; </a:t>
            </a:r>
            <a:r>
              <a:rPr lang="en-IN" sz="1200" b="1" dirty="0" err="1">
                <a:solidFill>
                  <a:srgbClr val="000000"/>
                </a:solidFill>
                <a:latin typeface="Calibri" panose="020F0502020204030204" pitchFamily="34" charset="0"/>
                <a:cs typeface="Calibri" panose="020F0502020204030204" pitchFamily="34" charset="0"/>
              </a:rPr>
              <a:t>retrieveTodosRelatedToSpring</a:t>
            </a:r>
            <a:r>
              <a:rPr lang="en-IN" sz="1200" b="1" dirty="0">
                <a:solidFill>
                  <a:srgbClr val="000000"/>
                </a:solidFill>
                <a:latin typeface="Calibri" panose="020F0502020204030204" pitchFamily="34" charset="0"/>
                <a:cs typeface="Calibri" panose="020F0502020204030204" pitchFamily="34" charset="0"/>
              </a:rPr>
              <a:t>(String </a:t>
            </a:r>
            <a:r>
              <a:rPr lang="en-IN" sz="1200" b="1" dirty="0">
                <a:solidFill>
                  <a:srgbClr val="6A3E3E"/>
                </a:solidFill>
                <a:latin typeface="Calibri" panose="020F0502020204030204" pitchFamily="34" charset="0"/>
                <a:cs typeface="Calibri" panose="020F0502020204030204" pitchFamily="34" charset="0"/>
              </a:rPr>
              <a:t>user</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filteredTodos</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ArrayList</a:t>
            </a:r>
            <a:r>
              <a:rPr lang="en-IN" sz="1200" b="1" dirty="0">
                <a:solidFill>
                  <a:srgbClr val="000000"/>
                </a:solidFill>
                <a:latin typeface="Calibri" panose="020F0502020204030204" pitchFamily="34" charset="0"/>
                <a:cs typeface="Calibri" panose="020F0502020204030204" pitchFamily="34" charset="0"/>
              </a:rPr>
              <a:t>&lt;String&gt;();</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allTodos</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0000C0"/>
                </a:solidFill>
                <a:latin typeface="Calibri" panose="020F0502020204030204" pitchFamily="34" charset="0"/>
                <a:cs typeface="Calibri" panose="020F0502020204030204" pitchFamily="34" charset="0"/>
              </a:rPr>
              <a:t>todoService</a:t>
            </a:r>
            <a:r>
              <a:rPr lang="en-IN" sz="1200" dirty="0" err="1">
                <a:solidFill>
                  <a:srgbClr val="000000"/>
                </a:solidFill>
                <a:latin typeface="Calibri" panose="020F0502020204030204" pitchFamily="34" charset="0"/>
                <a:cs typeface="Calibri" panose="020F0502020204030204" pitchFamily="34" charset="0"/>
              </a:rPr>
              <a:t>.retrieveTodos</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user</a:t>
            </a:r>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for</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6A3E3E"/>
                </a:solidFill>
                <a:latin typeface="Calibri" panose="020F0502020204030204" pitchFamily="34" charset="0"/>
                <a:cs typeface="Calibri" panose="020F0502020204030204" pitchFamily="34" charset="0"/>
              </a:rPr>
              <a:t>todo</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allTodos</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if</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todo</a:t>
            </a:r>
            <a:r>
              <a:rPr lang="en-IN" sz="1200" b="1" dirty="0" err="1">
                <a:solidFill>
                  <a:srgbClr val="000000"/>
                </a:solidFill>
                <a:latin typeface="Calibri" panose="020F0502020204030204" pitchFamily="34" charset="0"/>
                <a:cs typeface="Calibri" panose="020F0502020204030204" pitchFamily="34" charset="0"/>
              </a:rPr>
              <a:t>.contains</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"Spring"</a:t>
            </a:r>
            <a:r>
              <a:rPr lang="en-IN" sz="1200" b="1" dirty="0">
                <a:solidFill>
                  <a:srgbClr val="000000"/>
                </a:solidFill>
                <a:latin typeface="Calibri" panose="020F0502020204030204" pitchFamily="34" charset="0"/>
                <a:cs typeface="Calibri" panose="020F0502020204030204" pitchFamily="34" charset="0"/>
              </a:rPr>
              <a:t>)) {</a:t>
            </a:r>
          </a:p>
          <a:p>
            <a:r>
              <a:rPr lang="en-IN" sz="1200" dirty="0" err="1">
                <a:solidFill>
                  <a:srgbClr val="6A3E3E"/>
                </a:solidFill>
                <a:latin typeface="Calibri" panose="020F0502020204030204" pitchFamily="34" charset="0"/>
                <a:cs typeface="Calibri" panose="020F0502020204030204" pitchFamily="34" charset="0"/>
              </a:rPr>
              <a:t>filteredTodos</a:t>
            </a:r>
            <a:r>
              <a:rPr lang="en-IN" sz="1200" dirty="0" err="1">
                <a:solidFill>
                  <a:srgbClr val="000000"/>
                </a:solidFill>
                <a:latin typeface="Calibri" panose="020F0502020204030204" pitchFamily="34" charset="0"/>
                <a:cs typeface="Calibri" panose="020F0502020204030204" pitchFamily="34" charset="0"/>
              </a:rPr>
              <a:t>.add</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todo</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filteredTodos</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deleteTodosNotRelatedToSpring</a:t>
            </a:r>
            <a:r>
              <a:rPr lang="en-IN" sz="1200" b="1" dirty="0">
                <a:solidFill>
                  <a:srgbClr val="000000"/>
                </a:solidFill>
                <a:latin typeface="Calibri" panose="020F0502020204030204" pitchFamily="34" charset="0"/>
                <a:cs typeface="Calibri" panose="020F0502020204030204" pitchFamily="34" charset="0"/>
              </a:rPr>
              <a:t>(String </a:t>
            </a:r>
            <a:r>
              <a:rPr lang="en-IN" sz="1200" b="1" dirty="0">
                <a:solidFill>
                  <a:srgbClr val="6A3E3E"/>
                </a:solidFill>
                <a:latin typeface="Calibri" panose="020F0502020204030204" pitchFamily="34" charset="0"/>
                <a:cs typeface="Calibri" panose="020F0502020204030204" pitchFamily="34" charset="0"/>
              </a:rPr>
              <a:t>user</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allTodos</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0000C0"/>
                </a:solidFill>
                <a:latin typeface="Calibri" panose="020F0502020204030204" pitchFamily="34" charset="0"/>
                <a:cs typeface="Calibri" panose="020F0502020204030204" pitchFamily="34" charset="0"/>
              </a:rPr>
              <a:t>todoService</a:t>
            </a:r>
            <a:r>
              <a:rPr lang="en-IN" sz="1200" dirty="0" err="1">
                <a:solidFill>
                  <a:srgbClr val="000000"/>
                </a:solidFill>
                <a:latin typeface="Calibri" panose="020F0502020204030204" pitchFamily="34" charset="0"/>
                <a:cs typeface="Calibri" panose="020F0502020204030204" pitchFamily="34" charset="0"/>
              </a:rPr>
              <a:t>.retrieveTodos</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user</a:t>
            </a:r>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for</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6A3E3E"/>
                </a:solidFill>
                <a:latin typeface="Calibri" panose="020F0502020204030204" pitchFamily="34" charset="0"/>
                <a:cs typeface="Calibri" panose="020F0502020204030204" pitchFamily="34" charset="0"/>
              </a:rPr>
              <a:t>todo</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allTodos</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if</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todo</a:t>
            </a:r>
            <a:r>
              <a:rPr lang="en-IN" sz="1200" b="1" dirty="0" err="1">
                <a:solidFill>
                  <a:srgbClr val="000000"/>
                </a:solidFill>
                <a:latin typeface="Calibri" panose="020F0502020204030204" pitchFamily="34" charset="0"/>
                <a:cs typeface="Calibri" panose="020F0502020204030204" pitchFamily="34" charset="0"/>
              </a:rPr>
              <a:t>.contains</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"Spring"</a:t>
            </a:r>
            <a:r>
              <a:rPr lang="en-IN" sz="1200" b="1" dirty="0">
                <a:solidFill>
                  <a:srgbClr val="000000"/>
                </a:solidFill>
                <a:latin typeface="Calibri" panose="020F0502020204030204" pitchFamily="34" charset="0"/>
                <a:cs typeface="Calibri" panose="020F0502020204030204" pitchFamily="34" charset="0"/>
              </a:rPr>
              <a:t>)) {</a:t>
            </a:r>
          </a:p>
          <a:p>
            <a:r>
              <a:rPr lang="en-IN" sz="1200" dirty="0" err="1">
                <a:solidFill>
                  <a:srgbClr val="0000C0"/>
                </a:solidFill>
                <a:latin typeface="Calibri" panose="020F0502020204030204" pitchFamily="34" charset="0"/>
                <a:cs typeface="Calibri" panose="020F0502020204030204" pitchFamily="34" charset="0"/>
              </a:rPr>
              <a:t>todoService</a:t>
            </a:r>
            <a:r>
              <a:rPr lang="en-IN" sz="1200" dirty="0" err="1">
                <a:solidFill>
                  <a:srgbClr val="000000"/>
                </a:solidFill>
                <a:latin typeface="Calibri" panose="020F0502020204030204" pitchFamily="34" charset="0"/>
                <a:cs typeface="Calibri" panose="020F0502020204030204" pitchFamily="34" charset="0"/>
              </a:rPr>
              <a:t>.deleteTodo</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todo</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p:txBody>
      </p:sp>
      <p:sp>
        <p:nvSpPr>
          <p:cNvPr id="7" name="Rectangle 6">
            <a:extLst>
              <a:ext uri="{FF2B5EF4-FFF2-40B4-BE49-F238E27FC236}">
                <a16:creationId xmlns:a16="http://schemas.microsoft.com/office/drawing/2014/main" id="{C37851F2-F39A-493B-996E-71D935EE6F8E}"/>
              </a:ext>
            </a:extLst>
          </p:cNvPr>
          <p:cNvSpPr/>
          <p:nvPr/>
        </p:nvSpPr>
        <p:spPr>
          <a:xfrm>
            <a:off x="4548266" y="914400"/>
            <a:ext cx="4572000" cy="5816977"/>
          </a:xfrm>
          <a:prstGeom prst="rect">
            <a:avLst/>
          </a:prstGeom>
        </p:spPr>
        <p:txBody>
          <a:bodyPr>
            <a:spAutoFit/>
          </a:bodyPr>
          <a:lstStyle/>
          <a:p>
            <a:r>
              <a:rPr lang="en-IN" sz="1200" b="1" dirty="0">
                <a:solidFill>
                  <a:srgbClr val="000000"/>
                </a:solidFill>
                <a:latin typeface="Calibri" panose="020F0502020204030204" pitchFamily="34" charset="0"/>
                <a:cs typeface="Calibri" panose="020F0502020204030204" pitchFamily="34" charset="0"/>
              </a:rPr>
              <a:t>TodoBusinessImplMockitoTest.java for Mockito test</a:t>
            </a:r>
            <a:endParaRPr lang="en-IN" sz="1200" b="1" dirty="0">
              <a:solidFill>
                <a:srgbClr val="7F0055"/>
              </a:solidFill>
              <a:latin typeface="Calibri" panose="020F0502020204030204" pitchFamily="34" charset="0"/>
              <a:cs typeface="Calibri" panose="020F0502020204030204" pitchFamily="34" charset="0"/>
            </a:endParaRPr>
          </a:p>
          <a:p>
            <a:endParaRPr lang="en-IN" sz="1200" b="1" dirty="0">
              <a:solidFill>
                <a:srgbClr val="7F0055"/>
              </a:solidFill>
              <a:latin typeface="Calibri" panose="020F0502020204030204" pitchFamily="34" charset="0"/>
              <a:cs typeface="Calibri" panose="020F0502020204030204" pitchFamily="34" charset="0"/>
            </a:endParaRPr>
          </a:p>
          <a:p>
            <a:endParaRPr lang="en-IN" sz="1200" b="1" dirty="0">
              <a:solidFill>
                <a:srgbClr val="7F0055"/>
              </a:solidFill>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com.test.verify.business</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org.hamcrest.CoreMatchers.</a:t>
            </a:r>
            <a:r>
              <a:rPr lang="en-IN" sz="1200" b="1" strike="sngStrike" dirty="0">
                <a:solidFill>
                  <a:srgbClr val="000000"/>
                </a:solidFill>
                <a:latin typeface="Calibri" panose="020F0502020204030204" pitchFamily="34" charset="0"/>
                <a:cs typeface="Calibri" panose="020F0502020204030204" pitchFamily="34" charset="0"/>
              </a:rPr>
              <a:t>is;</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org.hamcrest.MatcherAssert.</a:t>
            </a:r>
            <a:r>
              <a:rPr lang="en-IN" sz="1200" b="1" i="1" dirty="0" err="1">
                <a:solidFill>
                  <a:srgbClr val="000000"/>
                </a:solidFill>
                <a:latin typeface="Calibri" panose="020F0502020204030204" pitchFamily="34" charset="0"/>
                <a:cs typeface="Calibri" panose="020F0502020204030204" pitchFamily="34" charset="0"/>
              </a:rPr>
              <a:t>assertThat</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org.junit.Assert.</a:t>
            </a:r>
            <a:r>
              <a:rPr lang="en-IN" sz="1200" b="1" i="1" dirty="0" err="1">
                <a:solidFill>
                  <a:srgbClr val="000000"/>
                </a:solidFill>
                <a:latin typeface="Calibri" panose="020F0502020204030204" pitchFamily="34" charset="0"/>
                <a:cs typeface="Calibri" panose="020F0502020204030204" pitchFamily="34" charset="0"/>
              </a:rPr>
              <a:t>assertEquals</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org.mockito.BDDMockito.</a:t>
            </a:r>
            <a:r>
              <a:rPr lang="en-IN" sz="1200" b="1" i="1" dirty="0" err="1">
                <a:solidFill>
                  <a:srgbClr val="000000"/>
                </a:solidFill>
                <a:latin typeface="Calibri" panose="020F0502020204030204" pitchFamily="34" charset="0"/>
                <a:cs typeface="Calibri" panose="020F0502020204030204" pitchFamily="34" charset="0"/>
              </a:rPr>
              <a:t>given</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org.mockito.Mockito.</a:t>
            </a:r>
            <a:r>
              <a:rPr lang="en-IN" sz="1200" b="1" i="1" dirty="0" err="1">
                <a:solidFill>
                  <a:srgbClr val="000000"/>
                </a:solidFill>
                <a:latin typeface="Calibri" panose="020F0502020204030204" pitchFamily="34" charset="0"/>
                <a:cs typeface="Calibri" panose="020F0502020204030204" pitchFamily="34" charset="0"/>
              </a:rPr>
              <a:t>mock</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org.mockito.Mockito.</a:t>
            </a:r>
            <a:r>
              <a:rPr lang="en-IN" sz="1200" b="1" i="1" dirty="0" err="1">
                <a:solidFill>
                  <a:srgbClr val="000000"/>
                </a:solidFill>
                <a:latin typeface="Calibri" panose="020F0502020204030204" pitchFamily="34" charset="0"/>
                <a:cs typeface="Calibri" panose="020F0502020204030204" pitchFamily="34" charset="0"/>
              </a:rPr>
              <a:t>verify</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static</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org.mockito.Mockito.</a:t>
            </a:r>
            <a:r>
              <a:rPr lang="en-IN" sz="1200" b="1" i="1" dirty="0" err="1">
                <a:solidFill>
                  <a:srgbClr val="000000"/>
                </a:solidFill>
                <a:latin typeface="Calibri" panose="020F0502020204030204" pitchFamily="34" charset="0"/>
                <a:cs typeface="Calibri" panose="020F0502020204030204" pitchFamily="34" charset="0"/>
              </a:rPr>
              <a:t>when</a:t>
            </a:r>
            <a:r>
              <a:rPr lang="en-IN" sz="1200" b="1" i="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java.util.Arrays</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java.util.List</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org.junit.Test</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org.mockito.Mockito</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com.test.data.api.TodoService</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TodoBusinessImplMockitoTest</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646464"/>
                </a:solidFill>
                <a:latin typeface="Calibri" panose="020F0502020204030204" pitchFamily="34" charset="0"/>
                <a:cs typeface="Calibri" panose="020F0502020204030204" pitchFamily="34" charset="0"/>
              </a:rPr>
              <a:t>@Test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usingMockito</a:t>
            </a:r>
            <a:r>
              <a:rPr lang="en-IN" sz="1200" b="1" dirty="0">
                <a:solidFill>
                  <a:srgbClr val="000000"/>
                </a:solidFill>
                <a:latin typeface="Calibri" panose="020F0502020204030204" pitchFamily="34" charset="0"/>
                <a:cs typeface="Calibri" panose="020F0502020204030204" pitchFamily="34" charset="0"/>
              </a:rPr>
              <a:t>() {</a:t>
            </a:r>
          </a:p>
          <a:p>
            <a:r>
              <a:rPr lang="es-ES" sz="1200" dirty="0" err="1">
                <a:solidFill>
                  <a:srgbClr val="000000"/>
                </a:solidFill>
                <a:latin typeface="Calibri" panose="020F0502020204030204" pitchFamily="34" charset="0"/>
                <a:cs typeface="Calibri" panose="020F0502020204030204" pitchFamily="34" charset="0"/>
              </a:rPr>
              <a:t>TodoService</a:t>
            </a:r>
            <a:r>
              <a:rPr lang="es-ES" sz="1200" dirty="0">
                <a:solidFill>
                  <a:srgbClr val="000000"/>
                </a:solidFill>
                <a:latin typeface="Calibri" panose="020F0502020204030204" pitchFamily="34" charset="0"/>
                <a:cs typeface="Calibri" panose="020F0502020204030204" pitchFamily="34" charset="0"/>
              </a:rPr>
              <a:t> </a:t>
            </a:r>
            <a:r>
              <a:rPr lang="es-ES" sz="1200" dirty="0" err="1">
                <a:solidFill>
                  <a:srgbClr val="6A3E3E"/>
                </a:solidFill>
                <a:latin typeface="Calibri" panose="020F0502020204030204" pitchFamily="34" charset="0"/>
                <a:cs typeface="Calibri" panose="020F0502020204030204" pitchFamily="34" charset="0"/>
              </a:rPr>
              <a:t>todoService</a:t>
            </a:r>
            <a:r>
              <a:rPr lang="es-ES" sz="1200" dirty="0">
                <a:solidFill>
                  <a:srgbClr val="000000"/>
                </a:solidFill>
                <a:latin typeface="Calibri" panose="020F0502020204030204" pitchFamily="34" charset="0"/>
                <a:cs typeface="Calibri" panose="020F0502020204030204" pitchFamily="34" charset="0"/>
              </a:rPr>
              <a:t> = </a:t>
            </a:r>
            <a:r>
              <a:rPr lang="es-ES" sz="1200" i="1" dirty="0" err="1">
                <a:solidFill>
                  <a:srgbClr val="000000"/>
                </a:solidFill>
                <a:latin typeface="Calibri" panose="020F0502020204030204" pitchFamily="34" charset="0"/>
                <a:cs typeface="Calibri" panose="020F0502020204030204" pitchFamily="34" charset="0"/>
              </a:rPr>
              <a:t>mock</a:t>
            </a:r>
            <a:r>
              <a:rPr lang="es-ES" sz="1200" i="1" dirty="0">
                <a:solidFill>
                  <a:srgbClr val="000000"/>
                </a:solidFill>
                <a:latin typeface="Calibri" panose="020F0502020204030204" pitchFamily="34" charset="0"/>
                <a:cs typeface="Calibri" panose="020F0502020204030204" pitchFamily="34" charset="0"/>
              </a:rPr>
              <a:t>(</a:t>
            </a:r>
            <a:r>
              <a:rPr lang="es-ES" sz="1200" i="1" dirty="0" err="1">
                <a:solidFill>
                  <a:srgbClr val="000000"/>
                </a:solidFill>
                <a:latin typeface="Calibri" panose="020F0502020204030204" pitchFamily="34" charset="0"/>
                <a:cs typeface="Calibri" panose="020F0502020204030204" pitchFamily="34" charset="0"/>
              </a:rPr>
              <a:t>TodoService.</a:t>
            </a:r>
            <a:r>
              <a:rPr lang="es-ES" sz="1200" b="1" i="1" dirty="0" err="1">
                <a:solidFill>
                  <a:srgbClr val="7F0055"/>
                </a:solidFill>
                <a:latin typeface="Calibri" panose="020F0502020204030204" pitchFamily="34" charset="0"/>
                <a:cs typeface="Calibri" panose="020F0502020204030204" pitchFamily="34" charset="0"/>
              </a:rPr>
              <a:t>class</a:t>
            </a:r>
            <a:r>
              <a:rPr lang="es-ES" sz="1200" b="1"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allTodos</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000000"/>
                </a:solidFill>
                <a:latin typeface="Calibri" panose="020F0502020204030204" pitchFamily="34" charset="0"/>
                <a:cs typeface="Calibri" panose="020F0502020204030204" pitchFamily="34" charset="0"/>
              </a:rPr>
              <a:t>Arrays.</a:t>
            </a:r>
            <a:r>
              <a:rPr lang="en-IN" sz="1200" i="1" dirty="0" err="1">
                <a:solidFill>
                  <a:srgbClr val="000000"/>
                </a:solidFill>
                <a:latin typeface="Calibri" panose="020F0502020204030204" pitchFamily="34" charset="0"/>
                <a:cs typeface="Calibri" panose="020F0502020204030204" pitchFamily="34" charset="0"/>
              </a:rPr>
              <a:t>asList</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"Learn Spring MVC"</a:t>
            </a:r>
            <a:r>
              <a:rPr lang="en-IN" sz="1200" i="1" dirty="0">
                <a:solidFill>
                  <a:srgbClr val="000000"/>
                </a:solidFill>
                <a:latin typeface="Calibri" panose="020F0502020204030204" pitchFamily="34" charset="0"/>
                <a:cs typeface="Calibri" panose="020F0502020204030204" pitchFamily="34" charset="0"/>
              </a:rPr>
              <a:t>,</a:t>
            </a:r>
          </a:p>
          <a:p>
            <a:r>
              <a:rPr lang="en-IN" sz="1200" dirty="0">
                <a:solidFill>
                  <a:srgbClr val="2A00FF"/>
                </a:solidFill>
                <a:latin typeface="Calibri" panose="020F0502020204030204" pitchFamily="34" charset="0"/>
                <a:cs typeface="Calibri" panose="020F0502020204030204" pitchFamily="34" charset="0"/>
              </a:rPr>
              <a:t>"Learn Spring"</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2A00FF"/>
                </a:solidFill>
                <a:latin typeface="Calibri" panose="020F0502020204030204" pitchFamily="34" charset="0"/>
                <a:cs typeface="Calibri" panose="020F0502020204030204" pitchFamily="34" charset="0"/>
              </a:rPr>
              <a:t>"Learn to Dance"</a:t>
            </a:r>
            <a:r>
              <a:rPr lang="en-IN" sz="1200" dirty="0">
                <a:solidFill>
                  <a:srgbClr val="000000"/>
                </a:solidFill>
                <a:latin typeface="Calibri" panose="020F0502020204030204" pitchFamily="34" charset="0"/>
                <a:cs typeface="Calibri" panose="020F0502020204030204" pitchFamily="34" charset="0"/>
              </a:rPr>
              <a:t>);</a:t>
            </a:r>
          </a:p>
          <a:p>
            <a:r>
              <a:rPr lang="en-IN" sz="1200" i="1" dirty="0">
                <a:solidFill>
                  <a:srgbClr val="000000"/>
                </a:solidFill>
                <a:latin typeface="Calibri" panose="020F0502020204030204" pitchFamily="34" charset="0"/>
                <a:cs typeface="Calibri" panose="020F0502020204030204" pitchFamily="34" charset="0"/>
              </a:rPr>
              <a:t>when(</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err="1">
                <a:solidFill>
                  <a:srgbClr val="000000"/>
                </a:solidFill>
                <a:latin typeface="Calibri" panose="020F0502020204030204" pitchFamily="34" charset="0"/>
                <a:cs typeface="Calibri" panose="020F0502020204030204" pitchFamily="34" charset="0"/>
              </a:rPr>
              <a:t>.</a:t>
            </a:r>
            <a:r>
              <a:rPr lang="en-IN" sz="1200" i="1" dirty="0" err="1">
                <a:solidFill>
                  <a:srgbClr val="000000"/>
                </a:solidFill>
                <a:highlight>
                  <a:srgbClr val="D4D4D4"/>
                </a:highlight>
                <a:latin typeface="Calibri" panose="020F0502020204030204" pitchFamily="34" charset="0"/>
                <a:cs typeface="Calibri" panose="020F0502020204030204" pitchFamily="34" charset="0"/>
              </a:rPr>
              <a:t>retrieveTodos</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a:solidFill>
                  <a:srgbClr val="2A00FF"/>
                </a:solidFill>
                <a:highlight>
                  <a:srgbClr val="D4D4D4"/>
                </a:highlight>
                <a:latin typeface="Calibri" panose="020F0502020204030204" pitchFamily="34" charset="0"/>
                <a:cs typeface="Calibri" panose="020F0502020204030204" pitchFamily="34" charset="0"/>
              </a:rPr>
              <a:t>“Admin"</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err="1">
                <a:solidFill>
                  <a:srgbClr val="000000"/>
                </a:solidFill>
                <a:highlight>
                  <a:srgbClr val="D4D4D4"/>
                </a:highlight>
                <a:latin typeface="Calibri" panose="020F0502020204030204" pitchFamily="34" charset="0"/>
                <a:cs typeface="Calibri" panose="020F0502020204030204" pitchFamily="34" charset="0"/>
              </a:rPr>
              <a:t>thenReturn</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err="1">
                <a:solidFill>
                  <a:srgbClr val="6A3E3E"/>
                </a:solidFill>
                <a:highlight>
                  <a:srgbClr val="D4D4D4"/>
                </a:highlight>
                <a:latin typeface="Calibri" panose="020F0502020204030204" pitchFamily="34" charset="0"/>
                <a:cs typeface="Calibri" panose="020F0502020204030204" pitchFamily="34" charset="0"/>
              </a:rPr>
              <a:t>allTodos</a:t>
            </a:r>
            <a:r>
              <a:rPr lang="en-IN" sz="1200" i="1" dirty="0">
                <a:solidFill>
                  <a:srgbClr val="000000"/>
                </a:solidFill>
                <a:highlight>
                  <a:srgbClr val="D4D4D4"/>
                </a:highlight>
                <a:latin typeface="Calibri" panose="020F0502020204030204" pitchFamily="34" charset="0"/>
                <a:cs typeface="Calibri" panose="020F0502020204030204" pitchFamily="34" charset="0"/>
              </a:rPr>
              <a:t>);</a:t>
            </a:r>
          </a:p>
          <a:p>
            <a:r>
              <a:rPr lang="en-IN" sz="1200" dirty="0" err="1">
                <a:solidFill>
                  <a:srgbClr val="000000"/>
                </a:solidFill>
                <a:latin typeface="Calibri" panose="020F0502020204030204" pitchFamily="34" charset="0"/>
                <a:cs typeface="Calibri" panose="020F0502020204030204" pitchFamily="34" charset="0"/>
              </a:rPr>
              <a:t>TodoBusinessImpl</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6A3E3E"/>
                </a:solidFill>
                <a:latin typeface="Calibri" panose="020F0502020204030204" pitchFamily="34" charset="0"/>
                <a:cs typeface="Calibri" panose="020F0502020204030204" pitchFamily="34" charset="0"/>
              </a:rPr>
              <a:t>todoBusinessImpl</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TodoBusinessImpl</a:t>
            </a:r>
            <a:r>
              <a:rPr lang="en-IN" sz="1200" b="1" dirty="0">
                <a:solidFill>
                  <a:srgbClr val="000000"/>
                </a:solidFill>
                <a:latin typeface="Calibri" panose="020F0502020204030204" pitchFamily="34" charset="0"/>
                <a:cs typeface="Calibri" panose="020F0502020204030204" pitchFamily="34" charset="0"/>
              </a:rPr>
              <a:t>(</a:t>
            </a:r>
            <a:r>
              <a:rPr lang="en-IN" sz="1200" b="1" dirty="0" err="1">
                <a:solidFill>
                  <a:srgbClr val="6A3E3E"/>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todos</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6A3E3E"/>
                </a:solidFill>
                <a:latin typeface="Calibri" panose="020F0502020204030204" pitchFamily="34" charset="0"/>
                <a:cs typeface="Calibri" panose="020F0502020204030204" pitchFamily="34" charset="0"/>
              </a:rPr>
              <a:t>todoBusinessImpl</a:t>
            </a:r>
            <a:endParaRPr lang="en-IN" sz="1200" dirty="0">
              <a:solidFill>
                <a:srgbClr val="6A3E3E"/>
              </a:solidFill>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retrieveTodosRelatedToSpring</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“Admin"</a:t>
            </a:r>
            <a:r>
              <a:rPr lang="en-IN" sz="1200" dirty="0">
                <a:solidFill>
                  <a:srgbClr val="000000"/>
                </a:solidFill>
                <a:latin typeface="Calibri" panose="020F0502020204030204" pitchFamily="34" charset="0"/>
                <a:cs typeface="Calibri" panose="020F0502020204030204" pitchFamily="34" charset="0"/>
              </a:rPr>
              <a:t>);</a:t>
            </a:r>
          </a:p>
          <a:p>
            <a:r>
              <a:rPr lang="en-IN" sz="1200" i="1" dirty="0" err="1">
                <a:solidFill>
                  <a:srgbClr val="000000"/>
                </a:solidFill>
                <a:latin typeface="Calibri" panose="020F0502020204030204" pitchFamily="34" charset="0"/>
                <a:cs typeface="Calibri" panose="020F0502020204030204" pitchFamily="34" charset="0"/>
              </a:rPr>
              <a:t>assertEquals</a:t>
            </a:r>
            <a:r>
              <a:rPr lang="en-IN" sz="1200" i="1" dirty="0">
                <a:solidFill>
                  <a:srgbClr val="000000"/>
                </a:solidFill>
                <a:latin typeface="Calibri" panose="020F0502020204030204" pitchFamily="34" charset="0"/>
                <a:cs typeface="Calibri" panose="020F0502020204030204" pitchFamily="34" charset="0"/>
              </a:rPr>
              <a:t>(2, </a:t>
            </a:r>
            <a:r>
              <a:rPr lang="en-IN" sz="1200" i="1" dirty="0" err="1">
                <a:solidFill>
                  <a:srgbClr val="6A3E3E"/>
                </a:solidFill>
                <a:latin typeface="Calibri" panose="020F0502020204030204" pitchFamily="34" charset="0"/>
                <a:cs typeface="Calibri" panose="020F0502020204030204" pitchFamily="34" charset="0"/>
              </a:rPr>
              <a:t>todos</a:t>
            </a:r>
            <a:r>
              <a:rPr lang="en-IN" sz="1200" i="1" dirty="0" err="1">
                <a:solidFill>
                  <a:srgbClr val="000000"/>
                </a:solidFill>
                <a:latin typeface="Calibri" panose="020F0502020204030204" pitchFamily="34" charset="0"/>
                <a:cs typeface="Calibri" panose="020F0502020204030204" pitchFamily="34" charset="0"/>
              </a:rPr>
              <a:t>.size</a:t>
            </a:r>
            <a:r>
              <a:rPr lang="en-IN" sz="1200"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8157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7325-9365-4097-B3D2-875D6CCE8202}"/>
              </a:ext>
            </a:extLst>
          </p:cNvPr>
          <p:cNvSpPr>
            <a:spLocks noGrp="1"/>
          </p:cNvSpPr>
          <p:nvPr>
            <p:ph type="title"/>
          </p:nvPr>
        </p:nvSpPr>
        <p:spPr/>
        <p:txBody>
          <a:bodyPr>
            <a:normAutofit fontScale="90000"/>
          </a:bodyPr>
          <a:lstStyle/>
          <a:p>
            <a:r>
              <a:rPr lang="en-IN" dirty="0"/>
              <a:t>Example to check verify now() Duration:20 min</a:t>
            </a:r>
          </a:p>
        </p:txBody>
      </p:sp>
      <p:sp>
        <p:nvSpPr>
          <p:cNvPr id="3" name="Rectangle 2">
            <a:extLst>
              <a:ext uri="{FF2B5EF4-FFF2-40B4-BE49-F238E27FC236}">
                <a16:creationId xmlns:a16="http://schemas.microsoft.com/office/drawing/2014/main" id="{116F3E96-8D77-48AE-B057-809B6D8A983C}"/>
              </a:ext>
            </a:extLst>
          </p:cNvPr>
          <p:cNvSpPr/>
          <p:nvPr/>
        </p:nvSpPr>
        <p:spPr>
          <a:xfrm>
            <a:off x="76200" y="914400"/>
            <a:ext cx="4267200" cy="5447645"/>
          </a:xfrm>
          <a:prstGeom prst="rect">
            <a:avLst/>
          </a:prstGeom>
        </p:spPr>
        <p:txBody>
          <a:bodyPr wrap="square">
            <a:spAutoFit/>
          </a:bodyPr>
          <a:lstStyle/>
          <a:p>
            <a:r>
              <a:rPr lang="en-IN" sz="1200" dirty="0">
                <a:solidFill>
                  <a:srgbClr val="646464"/>
                </a:solidFill>
                <a:latin typeface="Calibri" panose="020F0502020204030204" pitchFamily="34" charset="0"/>
                <a:cs typeface="Calibri" panose="020F0502020204030204" pitchFamily="34" charset="0"/>
              </a:rPr>
              <a:t>@Test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usingMockito_UsingBDD</a:t>
            </a:r>
            <a:r>
              <a:rPr lang="en-IN" sz="1200" b="1" dirty="0">
                <a:solidFill>
                  <a:srgbClr val="000000"/>
                </a:solidFill>
                <a:latin typeface="Calibri" panose="020F0502020204030204" pitchFamily="34" charset="0"/>
                <a:cs typeface="Calibri" panose="020F0502020204030204" pitchFamily="34" charset="0"/>
              </a:rPr>
              <a:t>() {</a:t>
            </a:r>
          </a:p>
          <a:p>
            <a:r>
              <a:rPr lang="es-ES" sz="1200" dirty="0" err="1">
                <a:solidFill>
                  <a:srgbClr val="000000"/>
                </a:solidFill>
                <a:latin typeface="Calibri" panose="020F0502020204030204" pitchFamily="34" charset="0"/>
                <a:cs typeface="Calibri" panose="020F0502020204030204" pitchFamily="34" charset="0"/>
              </a:rPr>
              <a:t>TodoService</a:t>
            </a:r>
            <a:r>
              <a:rPr lang="es-ES" sz="1200" dirty="0">
                <a:solidFill>
                  <a:srgbClr val="000000"/>
                </a:solidFill>
                <a:latin typeface="Calibri" panose="020F0502020204030204" pitchFamily="34" charset="0"/>
                <a:cs typeface="Calibri" panose="020F0502020204030204" pitchFamily="34" charset="0"/>
              </a:rPr>
              <a:t> </a:t>
            </a:r>
            <a:r>
              <a:rPr lang="es-ES" sz="1200" dirty="0" err="1">
                <a:solidFill>
                  <a:srgbClr val="6A3E3E"/>
                </a:solidFill>
                <a:latin typeface="Calibri" panose="020F0502020204030204" pitchFamily="34" charset="0"/>
                <a:cs typeface="Calibri" panose="020F0502020204030204" pitchFamily="34" charset="0"/>
              </a:rPr>
              <a:t>todoService</a:t>
            </a:r>
            <a:r>
              <a:rPr lang="es-ES" sz="1200" dirty="0">
                <a:solidFill>
                  <a:srgbClr val="000000"/>
                </a:solidFill>
                <a:latin typeface="Calibri" panose="020F0502020204030204" pitchFamily="34" charset="0"/>
                <a:cs typeface="Calibri" panose="020F0502020204030204" pitchFamily="34" charset="0"/>
              </a:rPr>
              <a:t> = </a:t>
            </a:r>
            <a:r>
              <a:rPr lang="es-ES" sz="1200" i="1" dirty="0" err="1">
                <a:solidFill>
                  <a:srgbClr val="000000"/>
                </a:solidFill>
                <a:latin typeface="Calibri" panose="020F0502020204030204" pitchFamily="34" charset="0"/>
                <a:cs typeface="Calibri" panose="020F0502020204030204" pitchFamily="34" charset="0"/>
              </a:rPr>
              <a:t>mock</a:t>
            </a:r>
            <a:r>
              <a:rPr lang="es-ES" sz="1200" i="1" dirty="0">
                <a:solidFill>
                  <a:srgbClr val="000000"/>
                </a:solidFill>
                <a:latin typeface="Calibri" panose="020F0502020204030204" pitchFamily="34" charset="0"/>
                <a:cs typeface="Calibri" panose="020F0502020204030204" pitchFamily="34" charset="0"/>
              </a:rPr>
              <a:t>(</a:t>
            </a:r>
            <a:r>
              <a:rPr lang="es-ES" sz="1200" i="1" dirty="0" err="1">
                <a:solidFill>
                  <a:srgbClr val="000000"/>
                </a:solidFill>
                <a:latin typeface="Calibri" panose="020F0502020204030204" pitchFamily="34" charset="0"/>
                <a:cs typeface="Calibri" panose="020F0502020204030204" pitchFamily="34" charset="0"/>
              </a:rPr>
              <a:t>TodoService.</a:t>
            </a:r>
            <a:r>
              <a:rPr lang="es-ES" sz="1200" b="1" i="1" dirty="0" err="1">
                <a:solidFill>
                  <a:srgbClr val="7F0055"/>
                </a:solidFill>
                <a:latin typeface="Calibri" panose="020F0502020204030204" pitchFamily="34" charset="0"/>
                <a:cs typeface="Calibri" panose="020F0502020204030204" pitchFamily="34" charset="0"/>
              </a:rPr>
              <a:t>class</a:t>
            </a:r>
            <a:r>
              <a:rPr lang="es-ES" sz="1200" b="1" i="1" dirty="0">
                <a:solidFill>
                  <a:srgbClr val="000000"/>
                </a:solidFill>
                <a:latin typeface="Calibri" panose="020F0502020204030204" pitchFamily="34" charset="0"/>
                <a:cs typeface="Calibri" panose="020F0502020204030204" pitchFamily="34" charset="0"/>
              </a:rPr>
              <a:t>);</a:t>
            </a:r>
          </a:p>
          <a:p>
            <a:r>
              <a:rPr lang="en-IN" sz="1200" dirty="0" err="1">
                <a:solidFill>
                  <a:srgbClr val="000000"/>
                </a:solidFill>
                <a:latin typeface="Calibri" panose="020F0502020204030204" pitchFamily="34" charset="0"/>
                <a:cs typeface="Calibri" panose="020F0502020204030204" pitchFamily="34" charset="0"/>
              </a:rPr>
              <a:t>TodoBusinessImpl</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6A3E3E"/>
                </a:solidFill>
                <a:latin typeface="Calibri" panose="020F0502020204030204" pitchFamily="34" charset="0"/>
                <a:cs typeface="Calibri" panose="020F0502020204030204" pitchFamily="34" charset="0"/>
              </a:rPr>
              <a:t>todoBusinessImpl</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TodoBusinessImpl</a:t>
            </a:r>
            <a:r>
              <a:rPr lang="en-IN" sz="1200" b="1" dirty="0">
                <a:solidFill>
                  <a:srgbClr val="000000"/>
                </a:solidFill>
                <a:latin typeface="Calibri" panose="020F0502020204030204" pitchFamily="34" charset="0"/>
                <a:cs typeface="Calibri" panose="020F0502020204030204" pitchFamily="34" charset="0"/>
              </a:rPr>
              <a:t>(</a:t>
            </a:r>
            <a:r>
              <a:rPr lang="en-IN" sz="1200" b="1" dirty="0" err="1">
                <a:solidFill>
                  <a:srgbClr val="6A3E3E"/>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allTodos</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000000"/>
                </a:solidFill>
                <a:latin typeface="Calibri" panose="020F0502020204030204" pitchFamily="34" charset="0"/>
                <a:cs typeface="Calibri" panose="020F0502020204030204" pitchFamily="34" charset="0"/>
              </a:rPr>
              <a:t>Arrays.</a:t>
            </a:r>
            <a:r>
              <a:rPr lang="en-IN" sz="1200" i="1" dirty="0" err="1">
                <a:solidFill>
                  <a:srgbClr val="000000"/>
                </a:solidFill>
                <a:latin typeface="Calibri" panose="020F0502020204030204" pitchFamily="34" charset="0"/>
                <a:cs typeface="Calibri" panose="020F0502020204030204" pitchFamily="34" charset="0"/>
              </a:rPr>
              <a:t>asList</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"Learn Spring MVC"</a:t>
            </a:r>
            <a:r>
              <a:rPr lang="en-IN" sz="1200" i="1" dirty="0">
                <a:solidFill>
                  <a:srgbClr val="000000"/>
                </a:solidFill>
                <a:latin typeface="Calibri" panose="020F0502020204030204" pitchFamily="34" charset="0"/>
                <a:cs typeface="Calibri" panose="020F0502020204030204" pitchFamily="34" charset="0"/>
              </a:rPr>
              <a:t>,</a:t>
            </a:r>
          </a:p>
          <a:p>
            <a:r>
              <a:rPr lang="en-IN" sz="1200" dirty="0">
                <a:solidFill>
                  <a:srgbClr val="2A00FF"/>
                </a:solidFill>
                <a:latin typeface="Calibri" panose="020F0502020204030204" pitchFamily="34" charset="0"/>
                <a:cs typeface="Calibri" panose="020F0502020204030204" pitchFamily="34" charset="0"/>
              </a:rPr>
              <a:t>"Learn Spring"</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2A00FF"/>
                </a:solidFill>
                <a:latin typeface="Calibri" panose="020F0502020204030204" pitchFamily="34" charset="0"/>
                <a:cs typeface="Calibri" panose="020F0502020204030204" pitchFamily="34" charset="0"/>
              </a:rPr>
              <a:t>"Learn to Dance"</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3F7F5F"/>
                </a:solidFill>
                <a:latin typeface="Calibri" panose="020F0502020204030204" pitchFamily="34" charset="0"/>
                <a:cs typeface="Calibri" panose="020F0502020204030204" pitchFamily="34" charset="0"/>
              </a:rPr>
              <a:t>//given</a:t>
            </a:r>
          </a:p>
          <a:p>
            <a:r>
              <a:rPr lang="en-IN" sz="1200" i="1" dirty="0">
                <a:solidFill>
                  <a:srgbClr val="000000"/>
                </a:solidFill>
                <a:latin typeface="Calibri" panose="020F0502020204030204" pitchFamily="34" charset="0"/>
                <a:cs typeface="Calibri" panose="020F0502020204030204" pitchFamily="34" charset="0"/>
              </a:rPr>
              <a:t>given(</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err="1">
                <a:solidFill>
                  <a:srgbClr val="000000"/>
                </a:solidFill>
                <a:latin typeface="Calibri" panose="020F0502020204030204" pitchFamily="34" charset="0"/>
                <a:cs typeface="Calibri" panose="020F0502020204030204" pitchFamily="34" charset="0"/>
              </a:rPr>
              <a:t>.</a:t>
            </a:r>
            <a:r>
              <a:rPr lang="en-IN" sz="1200" i="1" dirty="0" err="1">
                <a:solidFill>
                  <a:srgbClr val="000000"/>
                </a:solidFill>
                <a:highlight>
                  <a:srgbClr val="D4D4D4"/>
                </a:highlight>
                <a:latin typeface="Calibri" panose="020F0502020204030204" pitchFamily="34" charset="0"/>
                <a:cs typeface="Calibri" panose="020F0502020204030204" pitchFamily="34" charset="0"/>
              </a:rPr>
              <a:t>retrieveTodos</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a:solidFill>
                  <a:srgbClr val="2A00FF"/>
                </a:solidFill>
                <a:highlight>
                  <a:srgbClr val="D4D4D4"/>
                </a:highlight>
                <a:latin typeface="Calibri" panose="020F0502020204030204" pitchFamily="34" charset="0"/>
                <a:cs typeface="Calibri" panose="020F0502020204030204" pitchFamily="34" charset="0"/>
              </a:rPr>
              <a:t>“Admin"</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err="1">
                <a:solidFill>
                  <a:srgbClr val="000000"/>
                </a:solidFill>
                <a:highlight>
                  <a:srgbClr val="D4D4D4"/>
                </a:highlight>
                <a:latin typeface="Calibri" panose="020F0502020204030204" pitchFamily="34" charset="0"/>
                <a:cs typeface="Calibri" panose="020F0502020204030204" pitchFamily="34" charset="0"/>
              </a:rPr>
              <a:t>willReturn</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err="1">
                <a:solidFill>
                  <a:srgbClr val="6A3E3E"/>
                </a:solidFill>
                <a:highlight>
                  <a:srgbClr val="D4D4D4"/>
                </a:highlight>
                <a:latin typeface="Calibri" panose="020F0502020204030204" pitchFamily="34" charset="0"/>
                <a:cs typeface="Calibri" panose="020F0502020204030204" pitchFamily="34" charset="0"/>
              </a:rPr>
              <a:t>allTodos</a:t>
            </a:r>
            <a:r>
              <a:rPr lang="en-IN" sz="1200" i="1" dirty="0">
                <a:solidFill>
                  <a:srgbClr val="000000"/>
                </a:solidFill>
                <a:highlight>
                  <a:srgbClr val="D4D4D4"/>
                </a:highlight>
                <a:latin typeface="Calibri" panose="020F0502020204030204" pitchFamily="34" charset="0"/>
                <a:cs typeface="Calibri" panose="020F0502020204030204" pitchFamily="34" charset="0"/>
              </a:rPr>
              <a:t>);</a:t>
            </a:r>
          </a:p>
          <a:p>
            <a:r>
              <a:rPr lang="en-IN" sz="1200" dirty="0">
                <a:solidFill>
                  <a:srgbClr val="3F7F5F"/>
                </a:solidFill>
                <a:latin typeface="Calibri" panose="020F0502020204030204" pitchFamily="34" charset="0"/>
                <a:cs typeface="Calibri" panose="020F0502020204030204" pitchFamily="34" charset="0"/>
              </a:rPr>
              <a:t>//when</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todos</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6A3E3E"/>
                </a:solidFill>
                <a:latin typeface="Calibri" panose="020F0502020204030204" pitchFamily="34" charset="0"/>
                <a:cs typeface="Calibri" panose="020F0502020204030204" pitchFamily="34" charset="0"/>
              </a:rPr>
              <a:t>todoBusinessImpl</a:t>
            </a:r>
            <a:endParaRPr lang="en-IN" sz="1200" dirty="0">
              <a:solidFill>
                <a:srgbClr val="6A3E3E"/>
              </a:solidFill>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retrieveTodosRelatedToSpring</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“Admin"</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3F7F5F"/>
                </a:solidFill>
                <a:latin typeface="Calibri" panose="020F0502020204030204" pitchFamily="34" charset="0"/>
                <a:cs typeface="Calibri" panose="020F0502020204030204" pitchFamily="34" charset="0"/>
              </a:rPr>
              <a:t>//then</a:t>
            </a:r>
          </a:p>
          <a:p>
            <a:r>
              <a:rPr lang="en-IN" sz="1200" i="1" dirty="0" err="1">
                <a:solidFill>
                  <a:srgbClr val="000000"/>
                </a:solidFill>
                <a:latin typeface="Calibri" panose="020F0502020204030204" pitchFamily="34" charset="0"/>
                <a:cs typeface="Calibri" panose="020F0502020204030204" pitchFamily="34" charset="0"/>
              </a:rPr>
              <a:t>assertThat</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6A3E3E"/>
                </a:solidFill>
                <a:latin typeface="Calibri" panose="020F0502020204030204" pitchFamily="34" charset="0"/>
                <a:cs typeface="Calibri" panose="020F0502020204030204" pitchFamily="34" charset="0"/>
              </a:rPr>
              <a:t>todos</a:t>
            </a:r>
            <a:r>
              <a:rPr lang="en-IN" sz="1200" i="1" dirty="0" err="1">
                <a:solidFill>
                  <a:srgbClr val="000000"/>
                </a:solidFill>
                <a:latin typeface="Calibri" panose="020F0502020204030204" pitchFamily="34" charset="0"/>
                <a:cs typeface="Calibri" panose="020F0502020204030204" pitchFamily="34" charset="0"/>
              </a:rPr>
              <a:t>.size</a:t>
            </a:r>
            <a:r>
              <a:rPr lang="en-IN" sz="1200" i="1" dirty="0">
                <a:solidFill>
                  <a:srgbClr val="000000"/>
                </a:solidFill>
                <a:latin typeface="Calibri" panose="020F0502020204030204" pitchFamily="34" charset="0"/>
                <a:cs typeface="Calibri" panose="020F0502020204030204" pitchFamily="34" charset="0"/>
              </a:rPr>
              <a:t>(), is(2));</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646464"/>
                </a:solidFill>
                <a:latin typeface="Calibri" panose="020F0502020204030204" pitchFamily="34" charset="0"/>
                <a:cs typeface="Calibri" panose="020F0502020204030204" pitchFamily="34" charset="0"/>
              </a:rPr>
              <a:t>@Test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letsTestDeleteNow</a:t>
            </a:r>
            <a:r>
              <a:rPr lang="en-IN" sz="1200" b="1" dirty="0">
                <a:solidFill>
                  <a:srgbClr val="000000"/>
                </a:solidFill>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s-ES" sz="1200" dirty="0" err="1">
                <a:solidFill>
                  <a:srgbClr val="000000"/>
                </a:solidFill>
                <a:latin typeface="Calibri" panose="020F0502020204030204" pitchFamily="34" charset="0"/>
                <a:cs typeface="Calibri" panose="020F0502020204030204" pitchFamily="34" charset="0"/>
              </a:rPr>
              <a:t>TodoService</a:t>
            </a:r>
            <a:r>
              <a:rPr lang="es-ES" sz="1200" dirty="0">
                <a:solidFill>
                  <a:srgbClr val="000000"/>
                </a:solidFill>
                <a:latin typeface="Calibri" panose="020F0502020204030204" pitchFamily="34" charset="0"/>
                <a:cs typeface="Calibri" panose="020F0502020204030204" pitchFamily="34" charset="0"/>
              </a:rPr>
              <a:t> </a:t>
            </a:r>
            <a:r>
              <a:rPr lang="es-ES" sz="1200" dirty="0" err="1">
                <a:solidFill>
                  <a:srgbClr val="6A3E3E"/>
                </a:solidFill>
                <a:latin typeface="Calibri" panose="020F0502020204030204" pitchFamily="34" charset="0"/>
                <a:cs typeface="Calibri" panose="020F0502020204030204" pitchFamily="34" charset="0"/>
              </a:rPr>
              <a:t>todoService</a:t>
            </a:r>
            <a:r>
              <a:rPr lang="es-ES" sz="1200" dirty="0">
                <a:solidFill>
                  <a:srgbClr val="000000"/>
                </a:solidFill>
                <a:latin typeface="Calibri" panose="020F0502020204030204" pitchFamily="34" charset="0"/>
                <a:cs typeface="Calibri" panose="020F0502020204030204" pitchFamily="34" charset="0"/>
              </a:rPr>
              <a:t> = </a:t>
            </a:r>
            <a:r>
              <a:rPr lang="es-ES" sz="1200" i="1" dirty="0" err="1">
                <a:solidFill>
                  <a:srgbClr val="000000"/>
                </a:solidFill>
                <a:latin typeface="Calibri" panose="020F0502020204030204" pitchFamily="34" charset="0"/>
                <a:cs typeface="Calibri" panose="020F0502020204030204" pitchFamily="34" charset="0"/>
              </a:rPr>
              <a:t>mock</a:t>
            </a:r>
            <a:r>
              <a:rPr lang="es-ES" sz="1200" i="1" dirty="0">
                <a:solidFill>
                  <a:srgbClr val="000000"/>
                </a:solidFill>
                <a:latin typeface="Calibri" panose="020F0502020204030204" pitchFamily="34" charset="0"/>
                <a:cs typeface="Calibri" panose="020F0502020204030204" pitchFamily="34" charset="0"/>
              </a:rPr>
              <a:t>(</a:t>
            </a:r>
            <a:r>
              <a:rPr lang="es-ES" sz="1200" i="1" dirty="0" err="1">
                <a:solidFill>
                  <a:srgbClr val="000000"/>
                </a:solidFill>
                <a:latin typeface="Calibri" panose="020F0502020204030204" pitchFamily="34" charset="0"/>
                <a:cs typeface="Calibri" panose="020F0502020204030204" pitchFamily="34" charset="0"/>
              </a:rPr>
              <a:t>TodoService.</a:t>
            </a:r>
            <a:r>
              <a:rPr lang="es-ES" sz="1200" b="1" i="1" dirty="0" err="1">
                <a:solidFill>
                  <a:srgbClr val="7F0055"/>
                </a:solidFill>
                <a:latin typeface="Calibri" panose="020F0502020204030204" pitchFamily="34" charset="0"/>
                <a:cs typeface="Calibri" panose="020F0502020204030204" pitchFamily="34" charset="0"/>
              </a:rPr>
              <a:t>class</a:t>
            </a:r>
            <a:r>
              <a:rPr lang="es-ES" sz="1200" b="1" i="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List&lt;String&gt; </a:t>
            </a:r>
            <a:r>
              <a:rPr lang="en-IN" sz="1200" dirty="0" err="1">
                <a:solidFill>
                  <a:srgbClr val="6A3E3E"/>
                </a:solidFill>
                <a:latin typeface="Calibri" panose="020F0502020204030204" pitchFamily="34" charset="0"/>
                <a:cs typeface="Calibri" panose="020F0502020204030204" pitchFamily="34" charset="0"/>
              </a:rPr>
              <a:t>allTodos</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000000"/>
                </a:solidFill>
                <a:latin typeface="Calibri" panose="020F0502020204030204" pitchFamily="34" charset="0"/>
                <a:cs typeface="Calibri" panose="020F0502020204030204" pitchFamily="34" charset="0"/>
              </a:rPr>
              <a:t>Arrays.</a:t>
            </a:r>
            <a:r>
              <a:rPr lang="en-IN" sz="1200" i="1" dirty="0" err="1">
                <a:solidFill>
                  <a:srgbClr val="000000"/>
                </a:solidFill>
                <a:latin typeface="Calibri" panose="020F0502020204030204" pitchFamily="34" charset="0"/>
                <a:cs typeface="Calibri" panose="020F0502020204030204" pitchFamily="34" charset="0"/>
              </a:rPr>
              <a:t>asList</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"Learn Spring MVC"</a:t>
            </a:r>
            <a:r>
              <a:rPr lang="en-IN" sz="1200" i="1" dirty="0">
                <a:solidFill>
                  <a:srgbClr val="000000"/>
                </a:solidFill>
                <a:latin typeface="Calibri" panose="020F0502020204030204" pitchFamily="34" charset="0"/>
                <a:cs typeface="Calibri" panose="020F0502020204030204" pitchFamily="34" charset="0"/>
              </a:rPr>
              <a:t>,</a:t>
            </a:r>
          </a:p>
          <a:p>
            <a:r>
              <a:rPr lang="en-IN" sz="1200" dirty="0">
                <a:solidFill>
                  <a:srgbClr val="2A00FF"/>
                </a:solidFill>
                <a:latin typeface="Calibri" panose="020F0502020204030204" pitchFamily="34" charset="0"/>
                <a:cs typeface="Calibri" panose="020F0502020204030204" pitchFamily="34" charset="0"/>
              </a:rPr>
              <a:t>"Learn Spring"</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2A00FF"/>
                </a:solidFill>
                <a:latin typeface="Calibri" panose="020F0502020204030204" pitchFamily="34" charset="0"/>
                <a:cs typeface="Calibri" panose="020F0502020204030204" pitchFamily="34" charset="0"/>
              </a:rPr>
              <a:t>"Learn to Dance"</a:t>
            </a:r>
            <a:r>
              <a:rPr lang="en-IN" sz="1200" dirty="0">
                <a:solidFill>
                  <a:srgbClr val="000000"/>
                </a:solidFill>
                <a:latin typeface="Calibri" panose="020F0502020204030204" pitchFamily="34" charset="0"/>
                <a:cs typeface="Calibri" panose="020F0502020204030204" pitchFamily="34" charset="0"/>
              </a:rPr>
              <a:t>);</a:t>
            </a:r>
          </a:p>
          <a:p>
            <a:r>
              <a:rPr lang="en-IN" sz="1200" i="1" dirty="0">
                <a:solidFill>
                  <a:srgbClr val="000000"/>
                </a:solidFill>
                <a:latin typeface="Calibri" panose="020F0502020204030204" pitchFamily="34" charset="0"/>
                <a:cs typeface="Calibri" panose="020F0502020204030204" pitchFamily="34" charset="0"/>
              </a:rPr>
              <a:t>when(</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err="1">
                <a:solidFill>
                  <a:srgbClr val="000000"/>
                </a:solidFill>
                <a:latin typeface="Calibri" panose="020F0502020204030204" pitchFamily="34" charset="0"/>
                <a:cs typeface="Calibri" panose="020F0502020204030204" pitchFamily="34" charset="0"/>
              </a:rPr>
              <a:t>.</a:t>
            </a:r>
            <a:r>
              <a:rPr lang="en-IN" sz="1200" i="1" dirty="0" err="1">
                <a:solidFill>
                  <a:srgbClr val="000000"/>
                </a:solidFill>
                <a:highlight>
                  <a:srgbClr val="D4D4D4"/>
                </a:highlight>
                <a:latin typeface="Calibri" panose="020F0502020204030204" pitchFamily="34" charset="0"/>
                <a:cs typeface="Calibri" panose="020F0502020204030204" pitchFamily="34" charset="0"/>
              </a:rPr>
              <a:t>retrieveTodos</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a:solidFill>
                  <a:srgbClr val="2A00FF"/>
                </a:solidFill>
                <a:highlight>
                  <a:srgbClr val="D4D4D4"/>
                </a:highlight>
                <a:latin typeface="Calibri" panose="020F0502020204030204" pitchFamily="34" charset="0"/>
                <a:cs typeface="Calibri" panose="020F0502020204030204" pitchFamily="34" charset="0"/>
              </a:rPr>
              <a:t>“Admin"</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err="1">
                <a:solidFill>
                  <a:srgbClr val="000000"/>
                </a:solidFill>
                <a:highlight>
                  <a:srgbClr val="D4D4D4"/>
                </a:highlight>
                <a:latin typeface="Calibri" panose="020F0502020204030204" pitchFamily="34" charset="0"/>
                <a:cs typeface="Calibri" panose="020F0502020204030204" pitchFamily="34" charset="0"/>
              </a:rPr>
              <a:t>thenReturn</a:t>
            </a:r>
            <a:r>
              <a:rPr lang="en-IN" sz="1200" i="1" dirty="0">
                <a:solidFill>
                  <a:srgbClr val="000000"/>
                </a:solidFill>
                <a:highlight>
                  <a:srgbClr val="D4D4D4"/>
                </a:highlight>
                <a:latin typeface="Calibri" panose="020F0502020204030204" pitchFamily="34" charset="0"/>
                <a:cs typeface="Calibri" panose="020F0502020204030204" pitchFamily="34" charset="0"/>
              </a:rPr>
              <a:t>(</a:t>
            </a:r>
            <a:r>
              <a:rPr lang="en-IN" sz="1200" i="1" dirty="0" err="1">
                <a:solidFill>
                  <a:srgbClr val="6A3E3E"/>
                </a:solidFill>
                <a:highlight>
                  <a:srgbClr val="D4D4D4"/>
                </a:highlight>
                <a:latin typeface="Calibri" panose="020F0502020204030204" pitchFamily="34" charset="0"/>
                <a:cs typeface="Calibri" panose="020F0502020204030204" pitchFamily="34" charset="0"/>
              </a:rPr>
              <a:t>allTodos</a:t>
            </a:r>
            <a:r>
              <a:rPr lang="en-IN" sz="1200" i="1" dirty="0">
                <a:solidFill>
                  <a:srgbClr val="000000"/>
                </a:solidFill>
                <a:highlight>
                  <a:srgbClr val="D4D4D4"/>
                </a:highlight>
                <a:latin typeface="Calibri" panose="020F0502020204030204" pitchFamily="34" charset="0"/>
                <a:cs typeface="Calibri" panose="020F0502020204030204" pitchFamily="34" charset="0"/>
              </a:rPr>
              <a:t>);</a:t>
            </a:r>
          </a:p>
          <a:p>
            <a:r>
              <a:rPr lang="en-IN" sz="1200" dirty="0" err="1">
                <a:solidFill>
                  <a:srgbClr val="000000"/>
                </a:solidFill>
                <a:latin typeface="Calibri" panose="020F0502020204030204" pitchFamily="34" charset="0"/>
                <a:cs typeface="Calibri" panose="020F0502020204030204" pitchFamily="34" charset="0"/>
              </a:rPr>
              <a:t>TodoBusinessImpl</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6A3E3E"/>
                </a:solidFill>
                <a:latin typeface="Calibri" panose="020F0502020204030204" pitchFamily="34" charset="0"/>
                <a:cs typeface="Calibri" panose="020F0502020204030204" pitchFamily="34" charset="0"/>
              </a:rPr>
              <a:t>todoBusinessImpl</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TodoBusinessImpl</a:t>
            </a:r>
            <a:r>
              <a:rPr lang="en-IN" sz="1200" b="1" dirty="0">
                <a:solidFill>
                  <a:srgbClr val="000000"/>
                </a:solidFill>
                <a:latin typeface="Calibri" panose="020F0502020204030204" pitchFamily="34" charset="0"/>
                <a:cs typeface="Calibri" panose="020F0502020204030204" pitchFamily="34" charset="0"/>
              </a:rPr>
              <a:t>(</a:t>
            </a:r>
            <a:r>
              <a:rPr lang="en-IN" sz="1200" b="1" dirty="0" err="1">
                <a:solidFill>
                  <a:srgbClr val="6A3E3E"/>
                </a:solidFill>
                <a:latin typeface="Calibri" panose="020F0502020204030204" pitchFamily="34" charset="0"/>
                <a:cs typeface="Calibri" panose="020F0502020204030204" pitchFamily="34" charset="0"/>
              </a:rPr>
              <a:t>todoService</a:t>
            </a:r>
            <a:r>
              <a:rPr lang="en-IN" sz="1200" b="1"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todoBusinessImpl</a:t>
            </a:r>
            <a:r>
              <a:rPr lang="en-IN" sz="1200" dirty="0" err="1">
                <a:solidFill>
                  <a:srgbClr val="000000"/>
                </a:solidFill>
                <a:latin typeface="Calibri" panose="020F0502020204030204" pitchFamily="34" charset="0"/>
                <a:cs typeface="Calibri" panose="020F0502020204030204" pitchFamily="34" charset="0"/>
              </a:rPr>
              <a:t>.deleteTodosNotRelatedToSpring</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“Admin"</a:t>
            </a:r>
            <a:r>
              <a:rPr lang="en-IN" sz="1200" dirty="0">
                <a:solidFill>
                  <a:srgbClr val="000000"/>
                </a:solidFill>
                <a:latin typeface="Calibri" panose="020F0502020204030204" pitchFamily="34" charset="0"/>
                <a:cs typeface="Calibri" panose="020F0502020204030204" pitchFamily="34" charset="0"/>
              </a:rPr>
              <a:t>);</a:t>
            </a:r>
          </a:p>
          <a:p>
            <a:r>
              <a:rPr lang="en-IN" sz="1200" i="1" dirty="0">
                <a:solidFill>
                  <a:srgbClr val="000000"/>
                </a:solidFill>
                <a:latin typeface="Calibri" panose="020F0502020204030204" pitchFamily="34" charset="0"/>
                <a:cs typeface="Calibri" panose="020F0502020204030204" pitchFamily="34" charset="0"/>
              </a:rPr>
              <a:t>verify(</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000000"/>
                </a:solidFill>
                <a:latin typeface="Calibri" panose="020F0502020204030204" pitchFamily="34" charset="0"/>
                <a:cs typeface="Calibri" panose="020F0502020204030204" pitchFamily="34" charset="0"/>
              </a:rPr>
              <a:t>deleteTodo</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"Learn to Dance"</a:t>
            </a:r>
            <a:r>
              <a:rPr lang="en-IN" sz="1200" i="1" dirty="0">
                <a:solidFill>
                  <a:srgbClr val="000000"/>
                </a:solidFill>
                <a:latin typeface="Calibri" panose="020F0502020204030204" pitchFamily="34" charset="0"/>
                <a:cs typeface="Calibri" panose="020F0502020204030204" pitchFamily="34" charset="0"/>
              </a:rPr>
              <a:t>);</a:t>
            </a:r>
          </a:p>
          <a:p>
            <a:r>
              <a:rPr lang="en-IN" sz="1200" i="1" dirty="0">
                <a:solidFill>
                  <a:srgbClr val="000000"/>
                </a:solidFill>
                <a:latin typeface="Calibri" panose="020F0502020204030204" pitchFamily="34" charset="0"/>
                <a:cs typeface="Calibri" panose="020F0502020204030204" pitchFamily="34" charset="0"/>
              </a:rPr>
              <a:t>verify(</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a:solidFill>
                  <a:srgbClr val="000000"/>
                </a:solidFill>
                <a:latin typeface="Calibri" panose="020F0502020204030204" pitchFamily="34" charset="0"/>
                <a:cs typeface="Calibri" panose="020F0502020204030204" pitchFamily="34" charset="0"/>
              </a:rPr>
              <a:t>, </a:t>
            </a:r>
            <a:r>
              <a:rPr lang="en-IN" sz="1200" i="1" dirty="0" err="1">
                <a:solidFill>
                  <a:srgbClr val="000000"/>
                </a:solidFill>
                <a:latin typeface="Calibri" panose="020F0502020204030204" pitchFamily="34" charset="0"/>
                <a:cs typeface="Calibri" panose="020F0502020204030204" pitchFamily="34" charset="0"/>
              </a:rPr>
              <a:t>Mockito.never</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000000"/>
                </a:solidFill>
                <a:latin typeface="Calibri" panose="020F0502020204030204" pitchFamily="34" charset="0"/>
                <a:cs typeface="Calibri" panose="020F0502020204030204" pitchFamily="34" charset="0"/>
              </a:rPr>
              <a:t>deleteTodo</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"Learn Spring MVC"</a:t>
            </a:r>
            <a:r>
              <a:rPr lang="en-IN" sz="1200" i="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37851F2-F39A-493B-996E-71D935EE6F8E}"/>
              </a:ext>
            </a:extLst>
          </p:cNvPr>
          <p:cNvSpPr/>
          <p:nvPr/>
        </p:nvSpPr>
        <p:spPr>
          <a:xfrm>
            <a:off x="4528278" y="1128102"/>
            <a:ext cx="4572000" cy="646331"/>
          </a:xfrm>
          <a:prstGeom prst="rect">
            <a:avLst/>
          </a:prstGeom>
        </p:spPr>
        <p:txBody>
          <a:bodyPr wrap="square">
            <a:spAutoFit/>
          </a:bodyPr>
          <a:lstStyle/>
          <a:p>
            <a:r>
              <a:rPr lang="en-IN" sz="1200" i="1" dirty="0">
                <a:solidFill>
                  <a:srgbClr val="000000"/>
                </a:solidFill>
                <a:latin typeface="Calibri" panose="020F0502020204030204" pitchFamily="34" charset="0"/>
                <a:cs typeface="Calibri" panose="020F0502020204030204" pitchFamily="34" charset="0"/>
              </a:rPr>
              <a:t>verify(</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a:solidFill>
                  <a:srgbClr val="000000"/>
                </a:solidFill>
                <a:latin typeface="Calibri" panose="020F0502020204030204" pitchFamily="34" charset="0"/>
                <a:cs typeface="Calibri" panose="020F0502020204030204" pitchFamily="34" charset="0"/>
              </a:rPr>
              <a:t>, </a:t>
            </a:r>
            <a:r>
              <a:rPr lang="en-IN" sz="1200" i="1" dirty="0" err="1">
                <a:solidFill>
                  <a:srgbClr val="000000"/>
                </a:solidFill>
                <a:latin typeface="Calibri" panose="020F0502020204030204" pitchFamily="34" charset="0"/>
                <a:cs typeface="Calibri" panose="020F0502020204030204" pitchFamily="34" charset="0"/>
              </a:rPr>
              <a:t>Mockito.never</a:t>
            </a:r>
            <a:r>
              <a:rPr lang="en-IN" sz="1200" i="1" dirty="0">
                <a:solidFill>
                  <a:srgbClr val="000000"/>
                </a:solidFill>
                <a:latin typeface="Calibri" panose="020F0502020204030204" pitchFamily="34" charset="0"/>
                <a:cs typeface="Calibri" panose="020F0502020204030204" pitchFamily="34" charset="0"/>
              </a:rPr>
              <a:t>()).</a:t>
            </a:r>
            <a:r>
              <a:rPr lang="en-IN" sz="1200" i="1" dirty="0" err="1">
                <a:solidFill>
                  <a:srgbClr val="000000"/>
                </a:solidFill>
                <a:latin typeface="Calibri" panose="020F0502020204030204" pitchFamily="34" charset="0"/>
                <a:cs typeface="Calibri" panose="020F0502020204030204" pitchFamily="34" charset="0"/>
              </a:rPr>
              <a:t>deleteTodo</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"Learn Spring"</a:t>
            </a:r>
            <a:r>
              <a:rPr lang="en-IN" sz="1200" i="1" dirty="0">
                <a:solidFill>
                  <a:srgbClr val="000000"/>
                </a:solidFill>
                <a:latin typeface="Calibri" panose="020F0502020204030204" pitchFamily="34" charset="0"/>
                <a:cs typeface="Calibri" panose="020F0502020204030204" pitchFamily="34" charset="0"/>
              </a:rPr>
              <a:t>);</a:t>
            </a:r>
          </a:p>
          <a:p>
            <a:r>
              <a:rPr lang="en-IN" sz="1200" i="1" dirty="0">
                <a:solidFill>
                  <a:srgbClr val="000000"/>
                </a:solidFill>
                <a:latin typeface="Calibri" panose="020F0502020204030204" pitchFamily="34" charset="0"/>
                <a:cs typeface="Calibri" panose="020F0502020204030204" pitchFamily="34" charset="0"/>
              </a:rPr>
              <a:t>verify(</a:t>
            </a:r>
            <a:r>
              <a:rPr lang="en-IN" sz="1200" i="1" dirty="0" err="1">
                <a:solidFill>
                  <a:srgbClr val="6A3E3E"/>
                </a:solidFill>
                <a:latin typeface="Calibri" panose="020F0502020204030204" pitchFamily="34" charset="0"/>
                <a:cs typeface="Calibri" panose="020F0502020204030204" pitchFamily="34" charset="0"/>
              </a:rPr>
              <a:t>todoService</a:t>
            </a:r>
            <a:r>
              <a:rPr lang="en-IN" sz="1200" i="1" dirty="0">
                <a:solidFill>
                  <a:srgbClr val="000000"/>
                </a:solidFill>
                <a:latin typeface="Calibri" panose="020F0502020204030204" pitchFamily="34" charset="0"/>
                <a:cs typeface="Calibri" panose="020F0502020204030204" pitchFamily="34" charset="0"/>
              </a:rPr>
              <a:t>, </a:t>
            </a:r>
            <a:r>
              <a:rPr lang="en-IN" sz="1200" i="1" dirty="0" err="1">
                <a:solidFill>
                  <a:srgbClr val="000000"/>
                </a:solidFill>
                <a:latin typeface="Calibri" panose="020F0502020204030204" pitchFamily="34" charset="0"/>
                <a:cs typeface="Calibri" panose="020F0502020204030204" pitchFamily="34" charset="0"/>
              </a:rPr>
              <a:t>Mockito.times</a:t>
            </a:r>
            <a:r>
              <a:rPr lang="en-IN" sz="1200" i="1" dirty="0">
                <a:solidFill>
                  <a:srgbClr val="000000"/>
                </a:solidFill>
                <a:latin typeface="Calibri" panose="020F0502020204030204" pitchFamily="34" charset="0"/>
                <a:cs typeface="Calibri" panose="020F0502020204030204" pitchFamily="34" charset="0"/>
              </a:rPr>
              <a:t>(1)).</a:t>
            </a:r>
            <a:r>
              <a:rPr lang="en-IN" sz="1200" i="1" dirty="0" err="1">
                <a:solidFill>
                  <a:srgbClr val="000000"/>
                </a:solidFill>
                <a:latin typeface="Calibri" panose="020F0502020204030204" pitchFamily="34" charset="0"/>
                <a:cs typeface="Calibri" panose="020F0502020204030204" pitchFamily="34" charset="0"/>
              </a:rPr>
              <a:t>deleteTodo</a:t>
            </a:r>
            <a:r>
              <a:rPr lang="en-IN" sz="1200" i="1" dirty="0">
                <a:solidFill>
                  <a:srgbClr val="000000"/>
                </a:solidFill>
                <a:latin typeface="Calibri" panose="020F0502020204030204" pitchFamily="34" charset="0"/>
                <a:cs typeface="Calibri" panose="020F0502020204030204" pitchFamily="34" charset="0"/>
              </a:rPr>
              <a:t>(</a:t>
            </a:r>
            <a:r>
              <a:rPr lang="en-IN" sz="1200" i="1" dirty="0">
                <a:solidFill>
                  <a:srgbClr val="2A00FF"/>
                </a:solidFill>
                <a:latin typeface="Calibri" panose="020F0502020204030204" pitchFamily="34" charset="0"/>
                <a:cs typeface="Calibri" panose="020F0502020204030204" pitchFamily="34" charset="0"/>
              </a:rPr>
              <a:t>"Learn to Dance"</a:t>
            </a:r>
            <a:r>
              <a:rPr lang="en-IN" sz="1200" i="1" dirty="0">
                <a:solidFill>
                  <a:srgbClr val="000000"/>
                </a:solidFill>
                <a:latin typeface="Calibri" panose="020F0502020204030204" pitchFamily="34" charset="0"/>
                <a:cs typeface="Calibri" panose="020F0502020204030204" pitchFamily="34" charset="0"/>
              </a:rPr>
              <a:t>);</a:t>
            </a:r>
          </a:p>
          <a:p>
            <a:r>
              <a:rPr lang="en-IN" sz="1200" dirty="0">
                <a:solidFill>
                  <a:srgbClr val="3F7F5F"/>
                </a:solidFill>
                <a:latin typeface="Calibri" panose="020F0502020204030204" pitchFamily="34" charset="0"/>
                <a:cs typeface="Calibri" panose="020F0502020204030204" pitchFamily="34" charset="0"/>
              </a:rPr>
              <a:t>// </a:t>
            </a:r>
            <a:r>
              <a:rPr lang="en-IN" sz="1200" dirty="0" err="1">
                <a:solidFill>
                  <a:srgbClr val="3F7F5F"/>
                </a:solidFill>
                <a:latin typeface="Calibri" panose="020F0502020204030204" pitchFamily="34" charset="0"/>
                <a:cs typeface="Calibri" panose="020F0502020204030204" pitchFamily="34" charset="0"/>
              </a:rPr>
              <a:t>atLeastOnce</a:t>
            </a:r>
            <a:r>
              <a:rPr lang="en-IN" sz="1200" dirty="0">
                <a:solidFill>
                  <a:srgbClr val="3F7F5F"/>
                </a:solidFill>
                <a:latin typeface="Calibri" panose="020F0502020204030204" pitchFamily="34" charset="0"/>
                <a:cs typeface="Calibri" panose="020F0502020204030204" pitchFamily="34" charset="0"/>
              </a:rPr>
              <a:t>, </a:t>
            </a:r>
            <a:r>
              <a:rPr lang="en-IN" sz="1200" dirty="0" err="1">
                <a:solidFill>
                  <a:srgbClr val="3F7F5F"/>
                </a:solidFill>
                <a:latin typeface="Calibri" panose="020F0502020204030204" pitchFamily="34" charset="0"/>
                <a:cs typeface="Calibri" panose="020F0502020204030204" pitchFamily="34" charset="0"/>
              </a:rPr>
              <a:t>atLeast</a:t>
            </a:r>
            <a:r>
              <a:rPr lang="en-IN" sz="1200" dirty="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022058CE-1065-4323-B691-E772AEE093E9}"/>
              </a:ext>
            </a:extLst>
          </p:cNvPr>
          <p:cNvSpPr/>
          <p:nvPr/>
        </p:nvSpPr>
        <p:spPr>
          <a:xfrm>
            <a:off x="4648199" y="1789332"/>
            <a:ext cx="4267200" cy="4708981"/>
          </a:xfrm>
          <a:prstGeom prst="rect">
            <a:avLst/>
          </a:prstGeom>
        </p:spPr>
        <p:txBody>
          <a:bodyPr wrap="square">
            <a:spAutoFit/>
          </a:bodyPr>
          <a:lstStyle/>
          <a:p>
            <a:r>
              <a:rPr lang="en-IN" sz="1200" b="1" dirty="0"/>
              <a:t>For Testing Stub.</a:t>
            </a:r>
          </a:p>
          <a:p>
            <a:r>
              <a:rPr lang="en-IN" sz="1200" b="1" dirty="0"/>
              <a:t>TodoBusinessImplStubTest.java</a:t>
            </a:r>
          </a:p>
          <a:p>
            <a:r>
              <a:rPr lang="en-IN" sz="1200" dirty="0"/>
              <a:t>package </a:t>
            </a:r>
            <a:r>
              <a:rPr lang="en-IN" sz="1200" dirty="0" err="1"/>
              <a:t>com.test.verify.business</a:t>
            </a:r>
            <a:r>
              <a:rPr lang="en-IN" sz="1200" dirty="0"/>
              <a:t>;</a:t>
            </a:r>
          </a:p>
          <a:p>
            <a:endParaRPr lang="en-IN" sz="1200" dirty="0"/>
          </a:p>
          <a:p>
            <a:r>
              <a:rPr lang="en-IN" sz="1200" dirty="0"/>
              <a:t>import static </a:t>
            </a:r>
            <a:r>
              <a:rPr lang="en-IN" sz="1200" dirty="0" err="1"/>
              <a:t>org.junit.Assert.assertEquals</a:t>
            </a:r>
            <a:r>
              <a:rPr lang="en-IN" sz="1200" dirty="0"/>
              <a:t>;</a:t>
            </a:r>
          </a:p>
          <a:p>
            <a:endParaRPr lang="en-IN" sz="1200" dirty="0"/>
          </a:p>
          <a:p>
            <a:r>
              <a:rPr lang="en-IN" sz="1200" dirty="0"/>
              <a:t>import </a:t>
            </a:r>
            <a:r>
              <a:rPr lang="en-IN" sz="1200" dirty="0" err="1"/>
              <a:t>java.util.ArrayList</a:t>
            </a:r>
            <a:r>
              <a:rPr lang="en-IN" sz="1200" dirty="0"/>
              <a:t>;</a:t>
            </a:r>
          </a:p>
          <a:p>
            <a:r>
              <a:rPr lang="en-IN" sz="1200" dirty="0"/>
              <a:t>import </a:t>
            </a:r>
            <a:r>
              <a:rPr lang="en-IN" sz="1200" dirty="0" err="1"/>
              <a:t>java.util.List</a:t>
            </a:r>
            <a:r>
              <a:rPr lang="en-IN" sz="1200" dirty="0"/>
              <a:t>;</a:t>
            </a:r>
          </a:p>
          <a:p>
            <a:endParaRPr lang="en-IN" sz="1200" dirty="0"/>
          </a:p>
          <a:p>
            <a:r>
              <a:rPr lang="en-IN" sz="1200" dirty="0"/>
              <a:t>import </a:t>
            </a:r>
            <a:r>
              <a:rPr lang="en-IN" sz="1200" dirty="0" err="1"/>
              <a:t>org.junit.Test</a:t>
            </a:r>
            <a:r>
              <a:rPr lang="en-IN" sz="1200" dirty="0"/>
              <a:t>;</a:t>
            </a:r>
          </a:p>
          <a:p>
            <a:endParaRPr lang="en-IN" sz="1200" dirty="0"/>
          </a:p>
          <a:p>
            <a:r>
              <a:rPr lang="en-IN" sz="1200" dirty="0"/>
              <a:t>import </a:t>
            </a:r>
            <a:r>
              <a:rPr lang="en-IN" sz="1200" dirty="0" err="1"/>
              <a:t>com.test.data.api.TodoService</a:t>
            </a:r>
            <a:r>
              <a:rPr lang="en-IN" sz="1200" dirty="0"/>
              <a:t>;</a:t>
            </a:r>
          </a:p>
          <a:p>
            <a:r>
              <a:rPr lang="en-IN" sz="1200" dirty="0"/>
              <a:t>import </a:t>
            </a:r>
            <a:r>
              <a:rPr lang="en-IN" sz="1200" dirty="0" err="1"/>
              <a:t>com.test.data.stub.TodoServiceStub</a:t>
            </a:r>
            <a:r>
              <a:rPr lang="en-IN" sz="1200" dirty="0"/>
              <a:t>;</a:t>
            </a:r>
          </a:p>
          <a:p>
            <a:endParaRPr lang="en-IN" sz="1200" dirty="0"/>
          </a:p>
          <a:p>
            <a:r>
              <a:rPr lang="en-IN" sz="1200" dirty="0"/>
              <a:t>public class </a:t>
            </a:r>
            <a:r>
              <a:rPr lang="en-IN" sz="1200" dirty="0" err="1"/>
              <a:t>TodoBusinessImplStubTest</a:t>
            </a:r>
            <a:r>
              <a:rPr lang="en-IN" sz="1200" dirty="0"/>
              <a:t>  {</a:t>
            </a:r>
          </a:p>
          <a:p>
            <a:r>
              <a:rPr lang="en-IN" sz="1200" dirty="0"/>
              <a:t>@Test</a:t>
            </a:r>
          </a:p>
          <a:p>
            <a:r>
              <a:rPr lang="en-IN" sz="1200" dirty="0"/>
              <a:t>public void </a:t>
            </a:r>
            <a:r>
              <a:rPr lang="en-IN" sz="1200" dirty="0" err="1"/>
              <a:t>usingAStub</a:t>
            </a:r>
            <a:r>
              <a:rPr lang="en-IN" sz="1200" dirty="0"/>
              <a:t>() {</a:t>
            </a:r>
          </a:p>
          <a:p>
            <a:r>
              <a:rPr lang="en-IN" sz="1200" dirty="0" err="1"/>
              <a:t>TodoService</a:t>
            </a:r>
            <a:r>
              <a:rPr lang="en-IN" sz="1200" dirty="0"/>
              <a:t> </a:t>
            </a:r>
            <a:r>
              <a:rPr lang="en-IN" sz="1200" dirty="0" err="1"/>
              <a:t>todoService</a:t>
            </a:r>
            <a:r>
              <a:rPr lang="en-IN" sz="1200" dirty="0"/>
              <a:t> = new </a:t>
            </a:r>
            <a:r>
              <a:rPr lang="en-IN" sz="1200" dirty="0" err="1"/>
              <a:t>TodoServiceStub</a:t>
            </a:r>
            <a:r>
              <a:rPr lang="en-IN" sz="1200" dirty="0"/>
              <a:t>();</a:t>
            </a:r>
          </a:p>
          <a:p>
            <a:r>
              <a:rPr lang="en-IN" sz="1200" dirty="0" err="1"/>
              <a:t>TodoBusinessImpl</a:t>
            </a:r>
            <a:r>
              <a:rPr lang="en-IN" sz="1200" dirty="0"/>
              <a:t> </a:t>
            </a:r>
            <a:r>
              <a:rPr lang="en-IN" sz="1200" dirty="0" err="1"/>
              <a:t>todoBusinessImpl</a:t>
            </a:r>
            <a:r>
              <a:rPr lang="en-IN" sz="1200" dirty="0"/>
              <a:t> = new </a:t>
            </a:r>
            <a:r>
              <a:rPr lang="en-IN" sz="1200" dirty="0" err="1"/>
              <a:t>TodoBusinessImpl</a:t>
            </a:r>
            <a:r>
              <a:rPr lang="en-IN" sz="1200" dirty="0"/>
              <a:t>(</a:t>
            </a:r>
            <a:r>
              <a:rPr lang="en-IN" sz="1200" dirty="0" err="1"/>
              <a:t>todoService</a:t>
            </a:r>
            <a:r>
              <a:rPr lang="en-IN" sz="1200" dirty="0"/>
              <a:t>);</a:t>
            </a:r>
          </a:p>
          <a:p>
            <a:r>
              <a:rPr lang="en-IN" sz="1200" dirty="0"/>
              <a:t>List&lt;String&gt; </a:t>
            </a:r>
            <a:r>
              <a:rPr lang="en-IN" sz="1200" dirty="0" err="1"/>
              <a:t>todos</a:t>
            </a:r>
            <a:r>
              <a:rPr lang="en-IN" sz="1200" dirty="0"/>
              <a:t> = </a:t>
            </a:r>
            <a:r>
              <a:rPr lang="en-IN" sz="1200" dirty="0" err="1"/>
              <a:t>todoBusinessImpl</a:t>
            </a:r>
            <a:endParaRPr lang="en-IN" sz="1200" dirty="0"/>
          </a:p>
          <a:p>
            <a:r>
              <a:rPr lang="en-IN" sz="1200" dirty="0"/>
              <a:t>.</a:t>
            </a:r>
            <a:r>
              <a:rPr lang="en-IN" sz="1200" dirty="0" err="1"/>
              <a:t>retrieveTodosRelatedToSpring</a:t>
            </a:r>
            <a:r>
              <a:rPr lang="en-IN" sz="1200" dirty="0"/>
              <a:t>(“Admin");</a:t>
            </a:r>
          </a:p>
          <a:p>
            <a:r>
              <a:rPr lang="en-IN" sz="1200" dirty="0" err="1"/>
              <a:t>assertEquals</a:t>
            </a:r>
            <a:r>
              <a:rPr lang="en-IN" sz="1200" dirty="0"/>
              <a:t>(2, </a:t>
            </a:r>
            <a:r>
              <a:rPr lang="en-IN" sz="1200" dirty="0" err="1"/>
              <a:t>todos.size</a:t>
            </a:r>
            <a:r>
              <a:rPr lang="en-IN" sz="1200" dirty="0"/>
              <a:t>());</a:t>
            </a:r>
          </a:p>
          <a:p>
            <a:r>
              <a:rPr lang="en-IN" sz="1200" dirty="0"/>
              <a:t>}</a:t>
            </a:r>
          </a:p>
          <a:p>
            <a:r>
              <a:rPr lang="en-IN" sz="1200" dirty="0"/>
              <a:t>}</a:t>
            </a:r>
          </a:p>
        </p:txBody>
      </p:sp>
    </p:spTree>
    <p:extLst>
      <p:ext uri="{BB962C8B-B14F-4D97-AF65-F5344CB8AC3E}">
        <p14:creationId xmlns:p14="http://schemas.microsoft.com/office/powerpoint/2010/main" val="739365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Verify Multiple times a method is called.</a:t>
            </a:r>
          </a:p>
        </p:txBody>
      </p:sp>
      <p:pic>
        <p:nvPicPr>
          <p:cNvPr id="7" name="Picture 6">
            <a:extLst>
              <a:ext uri="{FF2B5EF4-FFF2-40B4-BE49-F238E27FC236}">
                <a16:creationId xmlns:a16="http://schemas.microsoft.com/office/drawing/2014/main" id="{4EC3040A-4E40-4E08-BE97-99767A91C51A}"/>
              </a:ext>
            </a:extLst>
          </p:cNvPr>
          <p:cNvPicPr>
            <a:picLocks noChangeAspect="1"/>
          </p:cNvPicPr>
          <p:nvPr/>
        </p:nvPicPr>
        <p:blipFill rotWithShape="1">
          <a:blip r:embed="rId2"/>
          <a:srcRect t="8499" r="10000" b="21838"/>
          <a:stretch/>
        </p:blipFill>
        <p:spPr>
          <a:xfrm>
            <a:off x="457200" y="2362200"/>
            <a:ext cx="8229600" cy="3581401"/>
          </a:xfrm>
          <a:prstGeom prst="rect">
            <a:avLst/>
          </a:prstGeom>
        </p:spPr>
      </p:pic>
      <p:sp>
        <p:nvSpPr>
          <p:cNvPr id="8" name="TextBox 7">
            <a:extLst>
              <a:ext uri="{FF2B5EF4-FFF2-40B4-BE49-F238E27FC236}">
                <a16:creationId xmlns:a16="http://schemas.microsoft.com/office/drawing/2014/main" id="{916A1D08-6824-4A0D-9BF3-D794BA5AC1B2}"/>
              </a:ext>
            </a:extLst>
          </p:cNvPr>
          <p:cNvSpPr txBox="1"/>
          <p:nvPr/>
        </p:nvSpPr>
        <p:spPr>
          <a:xfrm>
            <a:off x="457200" y="1143000"/>
            <a:ext cx="8458200" cy="646331"/>
          </a:xfrm>
          <a:prstGeom prst="rect">
            <a:avLst/>
          </a:prstGeom>
          <a:noFill/>
        </p:spPr>
        <p:txBody>
          <a:bodyPr wrap="square" rtlCol="0">
            <a:spAutoFit/>
          </a:bodyPr>
          <a:lstStyle/>
          <a:p>
            <a:r>
              <a:rPr lang="en-IN" dirty="0"/>
              <a:t>After testing the application with different methods for verifying with </a:t>
            </a:r>
            <a:r>
              <a:rPr lang="en-IN" dirty="0" err="1"/>
              <a:t>paramaters</a:t>
            </a:r>
            <a:r>
              <a:rPr lang="en-IN" dirty="0"/>
              <a:t> we get </a:t>
            </a:r>
            <a:r>
              <a:rPr lang="en-IN" dirty="0" err="1"/>
              <a:t>junit</a:t>
            </a:r>
            <a:r>
              <a:rPr lang="en-IN" dirty="0"/>
              <a:t> debug as successful. </a:t>
            </a:r>
          </a:p>
        </p:txBody>
      </p:sp>
    </p:spTree>
    <p:extLst>
      <p:ext uri="{BB962C8B-B14F-4D97-AF65-F5344CB8AC3E}">
        <p14:creationId xmlns:p14="http://schemas.microsoft.com/office/powerpoint/2010/main" val="4180901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Mockito framework</a:t>
            </a:r>
          </a:p>
        </p:txBody>
      </p:sp>
      <p:sp>
        <p:nvSpPr>
          <p:cNvPr id="6" name="Content Placeholder 5"/>
          <p:cNvSpPr>
            <a:spLocks noGrp="1"/>
          </p:cNvSpPr>
          <p:nvPr>
            <p:ph idx="1"/>
          </p:nvPr>
        </p:nvSpPr>
        <p:spPr>
          <a:xfrm>
            <a:off x="671286" y="1143000"/>
            <a:ext cx="8229600" cy="5562600"/>
          </a:xfrm>
        </p:spPr>
        <p:txBody>
          <a:bodyPr>
            <a:noAutofit/>
          </a:bodyPr>
          <a:lstStyle/>
          <a:p>
            <a:pPr>
              <a:lnSpc>
                <a:spcPct val="150000"/>
              </a:lnSpc>
              <a:buFont typeface="Wingdings" panose="05000000000000000000" pitchFamily="2" charset="2"/>
              <a:buChar char="Ø"/>
            </a:pPr>
            <a:r>
              <a:rPr lang="en-US" sz="1800" dirty="0"/>
              <a:t>Mockito</a:t>
            </a:r>
            <a:r>
              <a:rPr lang="en-US" sz="1800" b="0" dirty="0"/>
              <a:t> is a popular JAVA based mocking framework using JAVA Reflection API internally which allows to create objects of a service.</a:t>
            </a:r>
            <a:endParaRPr lang="en-US" sz="1800" dirty="0"/>
          </a:p>
          <a:p>
            <a:pPr>
              <a:lnSpc>
                <a:spcPct val="150000"/>
              </a:lnSpc>
              <a:buFont typeface="Wingdings" panose="05000000000000000000" pitchFamily="2" charset="2"/>
              <a:buChar char="Ø"/>
            </a:pPr>
            <a:r>
              <a:rPr lang="en-US" sz="1800" b="0" dirty="0"/>
              <a:t>A dummy data is returned by the </a:t>
            </a:r>
            <a:r>
              <a:rPr lang="en-US" sz="1800" b="0"/>
              <a:t>mock object and </a:t>
            </a:r>
            <a:r>
              <a:rPr lang="en-US" sz="1800" b="0" dirty="0"/>
              <a:t>avoids external dependencies.</a:t>
            </a:r>
          </a:p>
          <a:p>
            <a:pPr>
              <a:lnSpc>
                <a:spcPct val="150000"/>
              </a:lnSpc>
              <a:buFont typeface="Wingdings" panose="05000000000000000000" pitchFamily="2" charset="2"/>
              <a:buChar char="Ø"/>
            </a:pPr>
            <a:r>
              <a:rPr lang="en-US" sz="1800" b="0" dirty="0"/>
              <a:t>During unit testing of the application , mock for unavailable resources are created like unavailability of database or no network access. It is required when it is not possible to </a:t>
            </a:r>
            <a:r>
              <a:rPr lang="en-US" sz="1800" dirty="0"/>
              <a:t>replicate</a:t>
            </a:r>
            <a:r>
              <a:rPr lang="en-US" sz="1800" b="0" dirty="0"/>
              <a:t> exact production environment. </a:t>
            </a:r>
          </a:p>
          <a:p>
            <a:pPr>
              <a:lnSpc>
                <a:spcPct val="150000"/>
              </a:lnSpc>
              <a:buFont typeface="Wingdings" panose="05000000000000000000" pitchFamily="2" charset="2"/>
              <a:buChar char="Ø"/>
            </a:pPr>
            <a:r>
              <a:rPr lang="en-US" sz="1800" dirty="0"/>
              <a:t>Using Mockito</a:t>
            </a:r>
            <a:r>
              <a:rPr lang="en-US" sz="1800" b="0" dirty="0"/>
              <a:t> it is easy to create test mocks which is nothing but replacing a production object for testing purpose.</a:t>
            </a:r>
          </a:p>
          <a:p>
            <a:pPr>
              <a:lnSpc>
                <a:spcPct val="150000"/>
              </a:lnSpc>
            </a:pPr>
            <a:endParaRPr lang="en-US" sz="1800" dirty="0"/>
          </a:p>
          <a:p>
            <a:pPr>
              <a:lnSpc>
                <a:spcPct val="150000"/>
              </a:lnSpc>
            </a:pPr>
            <a:endParaRPr lang="en-US" sz="1800" dirty="0"/>
          </a:p>
        </p:txBody>
      </p:sp>
    </p:spTree>
    <p:extLst>
      <p:ext uri="{BB962C8B-B14F-4D97-AF65-F5344CB8AC3E}">
        <p14:creationId xmlns:p14="http://schemas.microsoft.com/office/powerpoint/2010/main" val="1456887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capture an argument</a:t>
            </a:r>
          </a:p>
        </p:txBody>
      </p:sp>
      <p:sp>
        <p:nvSpPr>
          <p:cNvPr id="3" name="Content Placeholder 2"/>
          <p:cNvSpPr>
            <a:spLocks noGrp="1"/>
          </p:cNvSpPr>
          <p:nvPr>
            <p:ph idx="1"/>
          </p:nvPr>
        </p:nvSpPr>
        <p:spPr>
          <a:xfrm>
            <a:off x="457200" y="1219201"/>
            <a:ext cx="8229600" cy="457200"/>
          </a:xfrm>
        </p:spPr>
        <p:txBody>
          <a:bodyPr>
            <a:normAutofit/>
          </a:bodyPr>
          <a:lstStyle/>
          <a:p>
            <a:r>
              <a:rPr lang="en-US" sz="2000" b="0" dirty="0"/>
              <a:t>Create Interface</a:t>
            </a:r>
          </a:p>
        </p:txBody>
      </p:sp>
      <p:graphicFrame>
        <p:nvGraphicFramePr>
          <p:cNvPr id="7" name="Table 6"/>
          <p:cNvGraphicFramePr>
            <a:graphicFrameLocks noGrp="1"/>
          </p:cNvGraphicFramePr>
          <p:nvPr>
            <p:extLst>
              <p:ext uri="{D42A27DB-BD31-4B8C-83A1-F6EECF244321}">
                <p14:modId xmlns:p14="http://schemas.microsoft.com/office/powerpoint/2010/main" val="931184790"/>
              </p:ext>
            </p:extLst>
          </p:nvPr>
        </p:nvGraphicFramePr>
        <p:xfrm>
          <a:off x="1524000" y="1689464"/>
          <a:ext cx="6096000" cy="146304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2411258862"/>
                    </a:ext>
                  </a:extLst>
                </a:gridCol>
              </a:tblGrid>
              <a:tr h="370840">
                <a:tc>
                  <a:txBody>
                    <a:bodyPr/>
                    <a:lstStyle/>
                    <a:p>
                      <a:r>
                        <a:rPr lang="en-US" dirty="0"/>
                        <a:t>interface Dao2 {</a:t>
                      </a:r>
                    </a:p>
                    <a:p>
                      <a:endParaRPr lang="en-US" dirty="0"/>
                    </a:p>
                    <a:p>
                      <a:r>
                        <a:rPr lang="en-US" dirty="0"/>
                        <a:t>	   Integer poseQuestion(Wrapper questionWrapper);</a:t>
                      </a:r>
                    </a:p>
                    <a:p>
                      <a:endParaRPr lang="en-US" dirty="0"/>
                    </a:p>
                    <a:p>
                      <a:r>
                        <a:rPr lang="en-US" dirty="0"/>
                        <a:t>	}</a:t>
                      </a:r>
                    </a:p>
                  </a:txBody>
                  <a:tcPr/>
                </a:tc>
                <a:extLst>
                  <a:ext uri="{0D108BD9-81ED-4DB2-BD59-A6C34878D82A}">
                    <a16:rowId xmlns:a16="http://schemas.microsoft.com/office/drawing/2014/main" val="73074892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05841518"/>
              </p:ext>
            </p:extLst>
          </p:nvPr>
        </p:nvGraphicFramePr>
        <p:xfrm>
          <a:off x="1524000" y="3200400"/>
          <a:ext cx="6096000" cy="365760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3256110328"/>
                    </a:ext>
                  </a:extLst>
                </a:gridCol>
              </a:tblGrid>
              <a:tr h="3276600">
                <a:tc>
                  <a:txBody>
                    <a:bodyPr/>
                    <a:lstStyle/>
                    <a:p>
                      <a:r>
                        <a:rPr lang="en-US" dirty="0"/>
                        <a:t>class ManagerImpl2 implements Manager {</a:t>
                      </a:r>
                    </a:p>
                    <a:p>
                      <a:endParaRPr lang="en-US" dirty="0"/>
                    </a:p>
                    <a:p>
                      <a:r>
                        <a:rPr lang="en-US" dirty="0"/>
                        <a:t>	   Dao2 dao;</a:t>
                      </a:r>
                    </a:p>
                    <a:p>
                      <a:r>
                        <a:rPr lang="en-US" dirty="0"/>
                        <a:t>		public String poseQuestion(String question) {</a:t>
                      </a:r>
                    </a:p>
                    <a:p>
                      <a:r>
                        <a:rPr lang="en-US" dirty="0"/>
                        <a:t>		Wrapper wrapper = new Wrapper();</a:t>
                      </a:r>
                    </a:p>
                    <a:p>
                      <a:r>
                        <a:rPr lang="en-US" dirty="0"/>
                        <a:t>	    wrapper.setQuestion(question);</a:t>
                      </a:r>
                    </a:p>
                    <a:p>
                      <a:r>
                        <a:rPr lang="en-US" dirty="0"/>
                        <a:t>	    wrapper.setDate(new Date());</a:t>
                      </a:r>
                    </a:p>
                    <a:p>
                      <a:r>
                        <a:rPr lang="en-US" dirty="0"/>
                        <a:t>	      // wrapper.setMore(...)</a:t>
                      </a:r>
                    </a:p>
                    <a:p>
                      <a:endParaRPr lang="en-US" dirty="0"/>
                    </a:p>
                    <a:p>
                      <a:r>
                        <a:rPr lang="en-US" dirty="0"/>
                        <a:t>	      return dao.poseQuestion(wrapper).toString();</a:t>
                      </a:r>
                    </a:p>
                    <a:p>
                      <a:r>
                        <a:rPr lang="en-US" dirty="0"/>
                        <a:t>	   }</a:t>
                      </a:r>
                    </a:p>
                    <a:p>
                      <a:r>
                        <a:rPr lang="en-US" dirty="0"/>
                        <a:t>	}</a:t>
                      </a:r>
                    </a:p>
                  </a:txBody>
                  <a:tcPr/>
                </a:tc>
                <a:extLst>
                  <a:ext uri="{0D108BD9-81ED-4DB2-BD59-A6C34878D82A}">
                    <a16:rowId xmlns:a16="http://schemas.microsoft.com/office/drawing/2014/main" val="4251135610"/>
                  </a:ext>
                </a:extLst>
              </a:tr>
            </a:tbl>
          </a:graphicData>
        </a:graphic>
      </p:graphicFrame>
    </p:spTree>
    <p:extLst>
      <p:ext uri="{BB962C8B-B14F-4D97-AF65-F5344CB8AC3E}">
        <p14:creationId xmlns:p14="http://schemas.microsoft.com/office/powerpoint/2010/main" val="1575689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Hamcrest Matchers</a:t>
            </a:r>
          </a:p>
        </p:txBody>
      </p:sp>
      <p:sp>
        <p:nvSpPr>
          <p:cNvPr id="3" name="Content Placeholder 2"/>
          <p:cNvSpPr>
            <a:spLocks noGrp="1"/>
          </p:cNvSpPr>
          <p:nvPr>
            <p:ph idx="1"/>
          </p:nvPr>
        </p:nvSpPr>
        <p:spPr>
          <a:xfrm>
            <a:off x="457200" y="914400"/>
            <a:ext cx="8229600" cy="3429000"/>
          </a:xfrm>
        </p:spPr>
        <p:txBody>
          <a:bodyPr>
            <a:normAutofit fontScale="92500" lnSpcReduction="10000"/>
          </a:bodyPr>
          <a:lstStyle/>
          <a:p>
            <a:pPr marL="0" indent="0">
              <a:buNone/>
            </a:pPr>
            <a:r>
              <a:rPr lang="en-US" sz="1800" b="0" dirty="0"/>
              <a:t>       For creating matcher objects </a:t>
            </a:r>
            <a:r>
              <a:rPr lang="en-US" sz="1800" dirty="0" err="1"/>
              <a:t>Hamcrest</a:t>
            </a:r>
            <a:r>
              <a:rPr lang="en-US" sz="1800" b="0" dirty="0"/>
              <a:t> is the best suitable framework.</a:t>
            </a:r>
          </a:p>
          <a:p>
            <a:r>
              <a:rPr lang="en-US" sz="1800" b="0" dirty="0"/>
              <a:t>It makes the tests very readable by making liberal use of  static methods to create easy to write assertion.</a:t>
            </a:r>
          </a:p>
          <a:p>
            <a:r>
              <a:rPr lang="en-US" sz="1800" dirty="0"/>
              <a:t>Matcher</a:t>
            </a:r>
            <a:r>
              <a:rPr lang="en-US" sz="1800" b="0" dirty="0"/>
              <a:t> objects are nothing but predicates for dictating rules satisfying under certain conditions.</a:t>
            </a:r>
          </a:p>
          <a:p>
            <a:r>
              <a:rPr lang="en-US" sz="1800" b="0" dirty="0"/>
              <a:t>One of the case where it is used is data validations.</a:t>
            </a:r>
          </a:p>
          <a:p>
            <a:r>
              <a:rPr lang="en-US" sz="1800" b="0" dirty="0"/>
              <a:t>Using it along with JUnit and </a:t>
            </a:r>
            <a:r>
              <a:rPr lang="en-US" sz="1800" dirty="0"/>
              <a:t>Mockito</a:t>
            </a:r>
            <a:r>
              <a:rPr lang="en-US" sz="1800" b="0" dirty="0"/>
              <a:t> makes life easy to write accurate tests satisfying the unit testing principles that is to test one thing at a time.</a:t>
            </a:r>
          </a:p>
          <a:p>
            <a:r>
              <a:rPr lang="en-US" sz="1800" dirty="0"/>
              <a:t>IN case of matchers failure, </a:t>
            </a:r>
            <a:r>
              <a:rPr lang="en-US" sz="1800" b="0" dirty="0"/>
              <a:t>detailed output is generated. Along with that it also specifies the expected results compared with the actual result to know the failure reason.</a:t>
            </a:r>
          </a:p>
          <a:p>
            <a:pPr marL="0" indent="0">
              <a:buNone/>
            </a:pPr>
            <a:r>
              <a:rPr lang="en-US" sz="1800" dirty="0"/>
              <a:t>Syntax of a test case below:</a:t>
            </a:r>
          </a:p>
        </p:txBody>
      </p:sp>
      <p:graphicFrame>
        <p:nvGraphicFramePr>
          <p:cNvPr id="4" name="Table 3"/>
          <p:cNvGraphicFramePr>
            <a:graphicFrameLocks noGrp="1"/>
          </p:cNvGraphicFramePr>
          <p:nvPr>
            <p:extLst>
              <p:ext uri="{D42A27DB-BD31-4B8C-83A1-F6EECF244321}">
                <p14:modId xmlns:p14="http://schemas.microsoft.com/office/powerpoint/2010/main" val="4026815575"/>
              </p:ext>
            </p:extLst>
          </p:nvPr>
        </p:nvGraphicFramePr>
        <p:xfrm>
          <a:off x="1524000" y="4038600"/>
          <a:ext cx="6096000" cy="25603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2906873117"/>
                    </a:ext>
                  </a:extLst>
                </a:gridCol>
              </a:tblGrid>
              <a:tr h="370840">
                <a:tc>
                  <a:txBody>
                    <a:bodyPr/>
                    <a:lstStyle/>
                    <a:p>
                      <a:r>
                        <a:rPr lang="en-US" dirty="0"/>
                        <a:t>@Test</a:t>
                      </a:r>
                    </a:p>
                    <a:p>
                      <a:r>
                        <a:rPr lang="en-US" dirty="0"/>
                        <a:t>    public void test_failed() throws Exception {</a:t>
                      </a:r>
                    </a:p>
                    <a:p>
                      <a:r>
                        <a:rPr lang="en-US" dirty="0"/>
                        <a:t>        // Given</a:t>
                      </a:r>
                    </a:p>
                    <a:p>
                      <a:r>
                        <a:rPr lang="en-US" dirty="0"/>
                        <a:t>        Integer number = 7;</a:t>
                      </a:r>
                    </a:p>
                    <a:p>
                      <a:r>
                        <a:rPr lang="en-US" dirty="0"/>
                        <a:t> </a:t>
                      </a:r>
                    </a:p>
                    <a:p>
                      <a:r>
                        <a:rPr lang="en-US" dirty="0"/>
                        <a:t>        // Then</a:t>
                      </a:r>
                    </a:p>
                    <a:p>
                      <a:r>
                        <a:rPr lang="en-US" dirty="0"/>
                        <a:t>        assertThat(number, greaterThan(10));</a:t>
                      </a:r>
                    </a:p>
                    <a:p>
                      <a:r>
                        <a:rPr lang="en-US" dirty="0"/>
                        <a:t>    }</a:t>
                      </a:r>
                    </a:p>
                    <a:p>
                      <a:endParaRPr lang="en-US" dirty="0"/>
                    </a:p>
                  </a:txBody>
                  <a:tcPr/>
                </a:tc>
                <a:extLst>
                  <a:ext uri="{0D108BD9-81ED-4DB2-BD59-A6C34878D82A}">
                    <a16:rowId xmlns:a16="http://schemas.microsoft.com/office/drawing/2014/main" val="3761559628"/>
                  </a:ext>
                </a:extLst>
              </a:tr>
            </a:tbl>
          </a:graphicData>
        </a:graphic>
      </p:graphicFrame>
    </p:spTree>
    <p:extLst>
      <p:ext uri="{BB962C8B-B14F-4D97-AF65-F5344CB8AC3E}">
        <p14:creationId xmlns:p14="http://schemas.microsoft.com/office/powerpoint/2010/main" val="501006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Mockito Annotations</a:t>
            </a:r>
          </a:p>
        </p:txBody>
      </p:sp>
      <p:sp>
        <p:nvSpPr>
          <p:cNvPr id="3" name="Content Placeholder 2"/>
          <p:cNvSpPr>
            <a:spLocks noGrp="1"/>
          </p:cNvSpPr>
          <p:nvPr>
            <p:ph idx="1"/>
          </p:nvPr>
        </p:nvSpPr>
        <p:spPr>
          <a:xfrm>
            <a:off x="457200" y="923109"/>
            <a:ext cx="8229600" cy="2743200"/>
          </a:xfrm>
        </p:spPr>
        <p:txBody>
          <a:bodyPr>
            <a:normAutofit/>
          </a:bodyPr>
          <a:lstStyle/>
          <a:p>
            <a:r>
              <a:rPr lang="en-US" sz="2400" dirty="0"/>
              <a:t>@Mock</a:t>
            </a:r>
          </a:p>
          <a:p>
            <a:pPr lvl="1"/>
            <a:r>
              <a:rPr lang="en-US" sz="2400" dirty="0"/>
              <a:t>The </a:t>
            </a:r>
            <a:r>
              <a:rPr lang="en-US" sz="2400" b="1" dirty="0"/>
              <a:t>@Mock</a:t>
            </a:r>
            <a:r>
              <a:rPr lang="en-US" sz="2400" dirty="0"/>
              <a:t> annotation is used to create and inject mocked instances. Real objects are not created but a mock for the class is created.</a:t>
            </a:r>
          </a:p>
          <a:p>
            <a:r>
              <a:rPr lang="en-US" sz="2400" dirty="0"/>
              <a:t>Example:</a:t>
            </a:r>
          </a:p>
          <a:p>
            <a:pPr lvl="1"/>
            <a:endParaRPr lang="en-US" sz="2400" dirty="0"/>
          </a:p>
          <a:p>
            <a:pPr marL="457200" lvl="1"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163059228"/>
              </p:ext>
            </p:extLst>
          </p:nvPr>
        </p:nvGraphicFramePr>
        <p:xfrm>
          <a:off x="1409700" y="3276600"/>
          <a:ext cx="6324600" cy="3383280"/>
        </p:xfrm>
        <a:graphic>
          <a:graphicData uri="http://schemas.openxmlformats.org/drawingml/2006/table">
            <a:tbl>
              <a:tblPr firstRow="1" bandRow="1">
                <a:tableStyleId>{21E4AEA4-8DFA-4A89-87EB-49C32662AFE0}</a:tableStyleId>
              </a:tblPr>
              <a:tblGrid>
                <a:gridCol w="6324600">
                  <a:extLst>
                    <a:ext uri="{9D8B030D-6E8A-4147-A177-3AD203B41FA5}">
                      <a16:colId xmlns:a16="http://schemas.microsoft.com/office/drawing/2014/main" val="844261811"/>
                    </a:ext>
                  </a:extLst>
                </a:gridCol>
              </a:tblGrid>
              <a:tr h="2819400">
                <a:tc>
                  <a:txBody>
                    <a:bodyPr/>
                    <a:lstStyle/>
                    <a:p>
                      <a:r>
                        <a:rPr lang="en-US" dirty="0"/>
                        <a:t>@Mock</a:t>
                      </a:r>
                    </a:p>
                    <a:p>
                      <a:r>
                        <a:rPr lang="en-US" dirty="0"/>
                        <a:t>List&lt;String&gt; mockedList;</a:t>
                      </a:r>
                    </a:p>
                    <a:p>
                      <a:r>
                        <a:rPr lang="en-US" dirty="0"/>
                        <a:t> </a:t>
                      </a:r>
                    </a:p>
                    <a:p>
                      <a:r>
                        <a:rPr lang="en-US" dirty="0"/>
                        <a:t>@Test</a:t>
                      </a:r>
                    </a:p>
                    <a:p>
                      <a:r>
                        <a:rPr lang="en-US" dirty="0"/>
                        <a:t>public void whenUseMockAnnotation_thenMockIsInjected() {</a:t>
                      </a:r>
                    </a:p>
                    <a:p>
                      <a:r>
                        <a:rPr lang="en-US" dirty="0"/>
                        <a:t>    mockedList.add("one");</a:t>
                      </a:r>
                    </a:p>
                    <a:p>
                      <a:r>
                        <a:rPr lang="en-US" dirty="0"/>
                        <a:t>    Mockito.verify(mockedList).add("one");</a:t>
                      </a:r>
                    </a:p>
                    <a:p>
                      <a:r>
                        <a:rPr lang="en-US" dirty="0"/>
                        <a:t>    assertEquals(0, mockedList.size());</a:t>
                      </a:r>
                    </a:p>
                    <a:p>
                      <a:r>
                        <a:rPr lang="en-US" dirty="0"/>
                        <a:t> </a:t>
                      </a:r>
                    </a:p>
                    <a:p>
                      <a:r>
                        <a:rPr lang="en-US" dirty="0"/>
                        <a:t>    Mockito.when(mockedList.size()).thenReturn(100);</a:t>
                      </a:r>
                    </a:p>
                    <a:p>
                      <a:r>
                        <a:rPr lang="en-US" dirty="0"/>
                        <a:t>    assertEquals(100, mockedList.size());</a:t>
                      </a:r>
                    </a:p>
                    <a:p>
                      <a:r>
                        <a:rPr lang="en-US" dirty="0"/>
                        <a:t>}</a:t>
                      </a:r>
                    </a:p>
                  </a:txBody>
                  <a:tcPr/>
                </a:tc>
                <a:extLst>
                  <a:ext uri="{0D108BD9-81ED-4DB2-BD59-A6C34878D82A}">
                    <a16:rowId xmlns:a16="http://schemas.microsoft.com/office/drawing/2014/main" val="711480388"/>
                  </a:ext>
                </a:extLst>
              </a:tr>
            </a:tbl>
          </a:graphicData>
        </a:graphic>
      </p:graphicFrame>
    </p:spTree>
    <p:extLst>
      <p:ext uri="{BB962C8B-B14F-4D97-AF65-F5344CB8AC3E}">
        <p14:creationId xmlns:p14="http://schemas.microsoft.com/office/powerpoint/2010/main" val="726213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Mockito Annotations Cont..</a:t>
            </a:r>
          </a:p>
        </p:txBody>
      </p:sp>
      <p:sp>
        <p:nvSpPr>
          <p:cNvPr id="3" name="Content Placeholder 2"/>
          <p:cNvSpPr>
            <a:spLocks noGrp="1"/>
          </p:cNvSpPr>
          <p:nvPr>
            <p:ph idx="1"/>
          </p:nvPr>
        </p:nvSpPr>
        <p:spPr>
          <a:xfrm>
            <a:off x="533400" y="1143000"/>
            <a:ext cx="8229600" cy="1828800"/>
          </a:xfrm>
        </p:spPr>
        <p:txBody>
          <a:bodyPr>
            <a:noAutofit/>
          </a:bodyPr>
          <a:lstStyle/>
          <a:p>
            <a:r>
              <a:rPr lang="en-US" sz="1800" dirty="0"/>
              <a:t>@InjectMocks</a:t>
            </a:r>
          </a:p>
          <a:p>
            <a:pPr lvl="1"/>
            <a:r>
              <a:rPr lang="en-US" sz="1600" b="1" dirty="0"/>
              <a:t>@</a:t>
            </a:r>
            <a:r>
              <a:rPr lang="en-US" sz="1600" b="1" dirty="0" err="1"/>
              <a:t>InjectMocks</a:t>
            </a:r>
            <a:r>
              <a:rPr lang="en-US" sz="1600" dirty="0"/>
              <a:t> annotation is used to create a class object by including its dependencies which is mocked.</a:t>
            </a:r>
          </a:p>
          <a:p>
            <a:pPr lvl="1"/>
            <a:r>
              <a:rPr lang="en-US" sz="1600" dirty="0"/>
              <a:t>A field is marked on which injection is to be performed. The order in which the mocks are injected are  constructor injection, setter injection, or property injection. Failure is not reported in case of failure of any of these strategies.</a:t>
            </a:r>
          </a:p>
          <a:p>
            <a:pPr marL="0" indent="0">
              <a:buNone/>
            </a:pPr>
            <a:endParaRPr lang="en-US" sz="1800" dirty="0"/>
          </a:p>
          <a:p>
            <a:r>
              <a:rPr lang="en-US" sz="1800" dirty="0"/>
              <a:t>Example:</a:t>
            </a:r>
          </a:p>
        </p:txBody>
      </p:sp>
      <p:graphicFrame>
        <p:nvGraphicFramePr>
          <p:cNvPr id="4" name="Table 3"/>
          <p:cNvGraphicFramePr>
            <a:graphicFrameLocks noGrp="1"/>
          </p:cNvGraphicFramePr>
          <p:nvPr>
            <p:extLst>
              <p:ext uri="{D42A27DB-BD31-4B8C-83A1-F6EECF244321}">
                <p14:modId xmlns:p14="http://schemas.microsoft.com/office/powerpoint/2010/main" val="616465065"/>
              </p:ext>
            </p:extLst>
          </p:nvPr>
        </p:nvGraphicFramePr>
        <p:xfrm>
          <a:off x="1447800" y="3657600"/>
          <a:ext cx="6781800" cy="2834640"/>
        </p:xfrm>
        <a:graphic>
          <a:graphicData uri="http://schemas.openxmlformats.org/drawingml/2006/table">
            <a:tbl>
              <a:tblPr firstRow="1" bandRow="1">
                <a:tableStyleId>{21E4AEA4-8DFA-4A89-87EB-49C32662AFE0}</a:tableStyleId>
              </a:tblPr>
              <a:tblGrid>
                <a:gridCol w="6781800">
                  <a:extLst>
                    <a:ext uri="{9D8B030D-6E8A-4147-A177-3AD203B41FA5}">
                      <a16:colId xmlns:a16="http://schemas.microsoft.com/office/drawing/2014/main" val="2798667784"/>
                    </a:ext>
                  </a:extLst>
                </a:gridCol>
              </a:tblGrid>
              <a:tr h="370840">
                <a:tc>
                  <a:txBody>
                    <a:bodyPr/>
                    <a:lstStyle/>
                    <a:p>
                      <a:r>
                        <a:rPr lang="en-US" dirty="0"/>
                        <a:t>@Mock</a:t>
                      </a:r>
                    </a:p>
                    <a:p>
                      <a:r>
                        <a:rPr lang="en-US" dirty="0"/>
                        <a:t>Map&lt;String, String&gt; wordMap;</a:t>
                      </a:r>
                    </a:p>
                    <a:p>
                      <a:r>
                        <a:rPr lang="en-US" dirty="0"/>
                        <a:t>@InjectMocks</a:t>
                      </a:r>
                    </a:p>
                    <a:p>
                      <a:r>
                        <a:rPr lang="en-US" dirty="0"/>
                        <a:t>MyDictionary dic = new MyDictionary();</a:t>
                      </a:r>
                    </a:p>
                    <a:p>
                      <a:r>
                        <a:rPr lang="en-US" dirty="0"/>
                        <a:t>@Test</a:t>
                      </a:r>
                    </a:p>
                    <a:p>
                      <a:r>
                        <a:rPr lang="en-US" dirty="0"/>
                        <a:t>public void whenUseInjectMocksAnnotation_thenCorrect() {</a:t>
                      </a:r>
                    </a:p>
                    <a:p>
                      <a:r>
                        <a:rPr lang="en-US" dirty="0"/>
                        <a:t>    Mockito.when(wordMap.get("aWord")).thenReturn("aMeaning");</a:t>
                      </a:r>
                    </a:p>
                    <a:p>
                      <a:r>
                        <a:rPr lang="en-US" dirty="0"/>
                        <a:t> </a:t>
                      </a:r>
                    </a:p>
                    <a:p>
                      <a:r>
                        <a:rPr lang="en-US" dirty="0"/>
                        <a:t>    assertEquals("aMeaning", dic.getMeaning("aWord"));</a:t>
                      </a:r>
                    </a:p>
                    <a:p>
                      <a:r>
                        <a:rPr lang="en-US" dirty="0"/>
                        <a:t>}</a:t>
                      </a:r>
                    </a:p>
                  </a:txBody>
                  <a:tcPr/>
                </a:tc>
                <a:extLst>
                  <a:ext uri="{0D108BD9-81ED-4DB2-BD59-A6C34878D82A}">
                    <a16:rowId xmlns:a16="http://schemas.microsoft.com/office/drawing/2014/main" val="479780952"/>
                  </a:ext>
                </a:extLst>
              </a:tr>
            </a:tbl>
          </a:graphicData>
        </a:graphic>
      </p:graphicFrame>
    </p:spTree>
    <p:extLst>
      <p:ext uri="{BB962C8B-B14F-4D97-AF65-F5344CB8AC3E}">
        <p14:creationId xmlns:p14="http://schemas.microsoft.com/office/powerpoint/2010/main" val="4289332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Mockito Annotations Cont..</a:t>
            </a:r>
          </a:p>
        </p:txBody>
      </p:sp>
      <p:sp>
        <p:nvSpPr>
          <p:cNvPr id="3" name="Content Placeholder 2"/>
          <p:cNvSpPr>
            <a:spLocks noGrp="1"/>
          </p:cNvSpPr>
          <p:nvPr>
            <p:ph idx="1"/>
          </p:nvPr>
        </p:nvSpPr>
        <p:spPr>
          <a:xfrm>
            <a:off x="457200" y="1600201"/>
            <a:ext cx="8229600" cy="1219200"/>
          </a:xfrm>
        </p:spPr>
        <p:txBody>
          <a:bodyPr/>
          <a:lstStyle/>
          <a:p>
            <a:r>
              <a:rPr lang="en-US" dirty="0"/>
              <a:t>@RunWith(MockitoJUnitRunner.class):</a:t>
            </a:r>
          </a:p>
          <a:p>
            <a:pPr lvl="1"/>
            <a:r>
              <a:rPr lang="en-US" dirty="0"/>
              <a:t>Use @RunWith(MockitoJUnitRunner.class) at the top of unit test class.</a:t>
            </a:r>
          </a:p>
          <a:p>
            <a:pPr lvl="1"/>
            <a:endParaRPr lang="en-US" dirty="0"/>
          </a:p>
          <a:p>
            <a:r>
              <a:rPr lang="en-US" dirty="0"/>
              <a:t>Example:</a:t>
            </a:r>
          </a:p>
          <a:p>
            <a:pPr marL="457200" lvl="1"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19482184"/>
              </p:ext>
            </p:extLst>
          </p:nvPr>
        </p:nvGraphicFramePr>
        <p:xfrm>
          <a:off x="1524000" y="2971800"/>
          <a:ext cx="6096000" cy="338328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3949368573"/>
                    </a:ext>
                  </a:extLst>
                </a:gridCol>
              </a:tblGrid>
              <a:tr h="370840">
                <a:tc>
                  <a:txBody>
                    <a:bodyPr/>
                    <a:lstStyle/>
                    <a:p>
                      <a:r>
                        <a:rPr lang="en-US" dirty="0"/>
                        <a:t>@RunWith(MockitoJUnitRunner.class)</a:t>
                      </a:r>
                    </a:p>
                    <a:p>
                      <a:r>
                        <a:rPr lang="en-US" dirty="0"/>
                        <a:t>public class ExampleTest {</a:t>
                      </a:r>
                    </a:p>
                    <a:p>
                      <a:r>
                        <a:rPr lang="en-US" dirty="0"/>
                        <a:t> </a:t>
                      </a:r>
                    </a:p>
                    <a:p>
                      <a:r>
                        <a:rPr lang="en-US" dirty="0"/>
                        <a:t>    @Mock</a:t>
                      </a:r>
                    </a:p>
                    <a:p>
                      <a:r>
                        <a:rPr lang="en-US" dirty="0"/>
                        <a:t>    private List list;</a:t>
                      </a:r>
                    </a:p>
                    <a:p>
                      <a:r>
                        <a:rPr lang="en-US" dirty="0"/>
                        <a:t> </a:t>
                      </a:r>
                    </a:p>
                    <a:p>
                      <a:r>
                        <a:rPr lang="en-US" dirty="0"/>
                        <a:t>    @Test</a:t>
                      </a:r>
                    </a:p>
                    <a:p>
                      <a:r>
                        <a:rPr lang="en-US" dirty="0"/>
                        <a:t>    public void shouldDoSomething() {</a:t>
                      </a:r>
                    </a:p>
                    <a:p>
                      <a:r>
                        <a:rPr lang="en-US" dirty="0"/>
                        <a:t>        list.add(100);</a:t>
                      </a:r>
                    </a:p>
                    <a:p>
                      <a:r>
                        <a:rPr lang="en-US" dirty="0"/>
                        <a:t>    }</a:t>
                      </a:r>
                    </a:p>
                    <a:p>
                      <a:r>
                        <a:rPr lang="en-US" dirty="0"/>
                        <a:t>}</a:t>
                      </a:r>
                    </a:p>
                    <a:p>
                      <a:endParaRPr lang="en-US" dirty="0"/>
                    </a:p>
                  </a:txBody>
                  <a:tcPr/>
                </a:tc>
                <a:extLst>
                  <a:ext uri="{0D108BD9-81ED-4DB2-BD59-A6C34878D82A}">
                    <a16:rowId xmlns:a16="http://schemas.microsoft.com/office/drawing/2014/main" val="3927951200"/>
                  </a:ext>
                </a:extLst>
              </a:tr>
            </a:tbl>
          </a:graphicData>
        </a:graphic>
      </p:graphicFrame>
    </p:spTree>
    <p:extLst>
      <p:ext uri="{BB962C8B-B14F-4D97-AF65-F5344CB8AC3E}">
        <p14:creationId xmlns:p14="http://schemas.microsoft.com/office/powerpoint/2010/main" val="2200445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Mockito Annotations Cont..</a:t>
            </a:r>
          </a:p>
        </p:txBody>
      </p:sp>
      <p:sp>
        <p:nvSpPr>
          <p:cNvPr id="3" name="Content Placeholder 2"/>
          <p:cNvSpPr>
            <a:spLocks noGrp="1"/>
          </p:cNvSpPr>
          <p:nvPr>
            <p:ph idx="1"/>
          </p:nvPr>
        </p:nvSpPr>
        <p:spPr>
          <a:xfrm>
            <a:off x="152400" y="1447800"/>
            <a:ext cx="8686800" cy="5029200"/>
          </a:xfrm>
        </p:spPr>
        <p:txBody>
          <a:bodyPr/>
          <a:lstStyle/>
          <a:p>
            <a:r>
              <a:rPr lang="en-US" dirty="0"/>
              <a:t>@Captor</a:t>
            </a:r>
          </a:p>
          <a:p>
            <a:pPr lvl="1"/>
            <a:r>
              <a:rPr lang="en-US" dirty="0"/>
              <a:t>The @Captor annotation used to create an ArgumentCaptor instance to capture method argument values.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40558824"/>
              </p:ext>
            </p:extLst>
          </p:nvPr>
        </p:nvGraphicFramePr>
        <p:xfrm>
          <a:off x="1447800" y="2590800"/>
          <a:ext cx="6096000" cy="338328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237618522"/>
                    </a:ext>
                  </a:extLst>
                </a:gridCol>
              </a:tblGrid>
              <a:tr h="370840">
                <a:tc>
                  <a:txBody>
                    <a:bodyPr/>
                    <a:lstStyle/>
                    <a:p>
                      <a:r>
                        <a:rPr lang="en-US" dirty="0"/>
                        <a:t>@Test</a:t>
                      </a:r>
                    </a:p>
                    <a:p>
                      <a:r>
                        <a:rPr lang="en-US" dirty="0"/>
                        <a:t>public void whenNotUseCaptorAnnotation_thenCorrect() {</a:t>
                      </a:r>
                    </a:p>
                    <a:p>
                      <a:r>
                        <a:rPr lang="en-US" dirty="0"/>
                        <a:t>    List mockList = Mockito.mock(List.class);</a:t>
                      </a:r>
                    </a:p>
                    <a:p>
                      <a:r>
                        <a:rPr lang="en-US" dirty="0"/>
                        <a:t>    ArgumentCaptor&lt;String&gt; arg = ArgumentCaptor.forClass(String.class);</a:t>
                      </a:r>
                    </a:p>
                    <a:p>
                      <a:r>
                        <a:rPr lang="en-US" dirty="0"/>
                        <a:t> </a:t>
                      </a:r>
                    </a:p>
                    <a:p>
                      <a:r>
                        <a:rPr lang="en-US" dirty="0"/>
                        <a:t>    mockList.add("one");</a:t>
                      </a:r>
                    </a:p>
                    <a:p>
                      <a:r>
                        <a:rPr lang="en-US" dirty="0"/>
                        <a:t>    Mockito.verify(mockList).add(arg.capture());</a:t>
                      </a:r>
                    </a:p>
                    <a:p>
                      <a:r>
                        <a:rPr lang="en-US" dirty="0"/>
                        <a:t> </a:t>
                      </a:r>
                    </a:p>
                    <a:p>
                      <a:r>
                        <a:rPr lang="en-US" dirty="0"/>
                        <a:t>    assertEquals("one", arg.getValue());</a:t>
                      </a:r>
                    </a:p>
                    <a:p>
                      <a:r>
                        <a:rPr lang="en-US" dirty="0"/>
                        <a:t>}</a:t>
                      </a:r>
                    </a:p>
                    <a:p>
                      <a:endParaRPr lang="en-US" dirty="0"/>
                    </a:p>
                  </a:txBody>
                  <a:tcPr/>
                </a:tc>
                <a:extLst>
                  <a:ext uri="{0D108BD9-81ED-4DB2-BD59-A6C34878D82A}">
                    <a16:rowId xmlns:a16="http://schemas.microsoft.com/office/drawing/2014/main" val="1056534469"/>
                  </a:ext>
                </a:extLst>
              </a:tr>
            </a:tbl>
          </a:graphicData>
        </a:graphic>
      </p:graphicFrame>
    </p:spTree>
    <p:extLst>
      <p:ext uri="{BB962C8B-B14F-4D97-AF65-F5344CB8AC3E}">
        <p14:creationId xmlns:p14="http://schemas.microsoft.com/office/powerpoint/2010/main" val="8526251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mj-lt"/>
              </a:rPr>
              <a:t>Demo: Real world Example with Spring: </a:t>
            </a:r>
            <a:br>
              <a:rPr lang="en-US" sz="2400" dirty="0">
                <a:latin typeface="+mj-lt"/>
              </a:rPr>
            </a:br>
            <a:r>
              <a:rPr lang="en-US" sz="2400" dirty="0">
                <a:latin typeface="+mj-lt"/>
              </a:rPr>
              <a:t>Duration:20 min</a:t>
            </a:r>
          </a:p>
        </p:txBody>
      </p:sp>
      <p:sp>
        <p:nvSpPr>
          <p:cNvPr id="3" name="Content Placeholder 2"/>
          <p:cNvSpPr>
            <a:spLocks noGrp="1"/>
          </p:cNvSpPr>
          <p:nvPr>
            <p:ph idx="1"/>
          </p:nvPr>
        </p:nvSpPr>
        <p:spPr>
          <a:xfrm>
            <a:off x="304800" y="1066801"/>
            <a:ext cx="8762999" cy="380999"/>
          </a:xfrm>
        </p:spPr>
        <p:txBody>
          <a:bodyPr>
            <a:noAutofit/>
          </a:bodyPr>
          <a:lstStyle/>
          <a:p>
            <a:pPr marL="0" indent="0">
              <a:buNone/>
            </a:pPr>
            <a:r>
              <a:rPr lang="en-US" sz="1200" b="0" dirty="0"/>
              <a:t>Create a Maven Project and add the dependency as below</a:t>
            </a:r>
          </a:p>
        </p:txBody>
      </p:sp>
      <p:sp>
        <p:nvSpPr>
          <p:cNvPr id="6" name="Rectangle 5">
            <a:extLst>
              <a:ext uri="{FF2B5EF4-FFF2-40B4-BE49-F238E27FC236}">
                <a16:creationId xmlns:a16="http://schemas.microsoft.com/office/drawing/2014/main" id="{0056F4A1-BC9A-4264-8EC2-EABD7D38642E}"/>
              </a:ext>
            </a:extLst>
          </p:cNvPr>
          <p:cNvSpPr/>
          <p:nvPr/>
        </p:nvSpPr>
        <p:spPr>
          <a:xfrm>
            <a:off x="4185633" y="1371600"/>
            <a:ext cx="4696097" cy="5032147"/>
          </a:xfrm>
          <a:prstGeom prst="rect">
            <a:avLst/>
          </a:prstGeom>
        </p:spPr>
        <p:txBody>
          <a:bodyPr wrap="square">
            <a:spAutoFit/>
          </a:bodyPr>
          <a:lstStyle/>
          <a:p>
            <a:r>
              <a:rPr lang="en-IN" sz="1200" b="1" dirty="0">
                <a:latin typeface="Calibri" panose="020F0502020204030204" pitchFamily="34" charset="0"/>
                <a:cs typeface="Calibri" panose="020F0502020204030204" pitchFamily="34" charset="0"/>
              </a:rPr>
              <a:t>Pom.xml</a:t>
            </a:r>
          </a:p>
          <a:p>
            <a:endParaRPr lang="en-IN" sz="1200" b="1" dirty="0">
              <a:latin typeface="Calibri" panose="020F0502020204030204" pitchFamily="34" charset="0"/>
              <a:cs typeface="Calibri" panose="020F0502020204030204" pitchFamily="34" charset="0"/>
            </a:endParaRP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project </a:t>
            </a:r>
            <a:r>
              <a:rPr lang="en-IN" sz="1100" dirty="0" err="1">
                <a:solidFill>
                  <a:srgbClr val="7F007F"/>
                </a:solidFill>
                <a:latin typeface="Calibri" panose="020F0502020204030204" pitchFamily="34" charset="0"/>
                <a:cs typeface="Calibri" panose="020F0502020204030204" pitchFamily="34" charset="0"/>
              </a:rPr>
              <a:t>xmlns</a:t>
            </a:r>
            <a:r>
              <a:rPr lang="en-IN" sz="1100" dirty="0">
                <a:solidFill>
                  <a:srgbClr val="000000"/>
                </a:solidFill>
                <a:latin typeface="Calibri" panose="020F0502020204030204" pitchFamily="34" charset="0"/>
                <a:cs typeface="Calibri" panose="020F0502020204030204" pitchFamily="34" charset="0"/>
              </a:rPr>
              <a:t>=</a:t>
            </a:r>
            <a:r>
              <a:rPr lang="en-IN" sz="1100" i="1" dirty="0">
                <a:solidFill>
                  <a:srgbClr val="2A00FF"/>
                </a:solidFill>
                <a:latin typeface="Calibri" panose="020F0502020204030204" pitchFamily="34" charset="0"/>
                <a:cs typeface="Calibri" panose="020F0502020204030204" pitchFamily="34" charset="0"/>
              </a:rPr>
              <a:t>"http://maven.apache.org/POM/4.0.0" </a:t>
            </a:r>
            <a:r>
              <a:rPr lang="en-IN" sz="1100" i="1" dirty="0" err="1">
                <a:solidFill>
                  <a:srgbClr val="7F007F"/>
                </a:solidFill>
                <a:latin typeface="Calibri" panose="020F0502020204030204" pitchFamily="34" charset="0"/>
                <a:cs typeface="Calibri" panose="020F0502020204030204" pitchFamily="34" charset="0"/>
              </a:rPr>
              <a:t>xmlns:xsi</a:t>
            </a:r>
            <a:r>
              <a:rPr lang="en-IN" sz="1100" i="1" dirty="0">
                <a:solidFill>
                  <a:srgbClr val="000000"/>
                </a:solidFill>
                <a:latin typeface="Calibri" panose="020F0502020204030204" pitchFamily="34" charset="0"/>
                <a:cs typeface="Calibri" panose="020F0502020204030204" pitchFamily="34" charset="0"/>
              </a:rPr>
              <a:t>=</a:t>
            </a:r>
            <a:r>
              <a:rPr lang="en-IN" sz="1100" i="1" dirty="0">
                <a:solidFill>
                  <a:srgbClr val="2A00FF"/>
                </a:solidFill>
                <a:latin typeface="Calibri" panose="020F0502020204030204" pitchFamily="34" charset="0"/>
                <a:cs typeface="Calibri" panose="020F0502020204030204" pitchFamily="34" charset="0"/>
              </a:rPr>
              <a:t>"http://www.w3.org/2001/XMLSchema-instance" </a:t>
            </a:r>
            <a:r>
              <a:rPr lang="en-IN" sz="1100" i="1" dirty="0" err="1">
                <a:solidFill>
                  <a:srgbClr val="7F007F"/>
                </a:solidFill>
                <a:latin typeface="Calibri" panose="020F0502020204030204" pitchFamily="34" charset="0"/>
                <a:cs typeface="Calibri" panose="020F0502020204030204" pitchFamily="34" charset="0"/>
              </a:rPr>
              <a:t>xsi:schemaLocation</a:t>
            </a:r>
            <a:r>
              <a:rPr lang="en-IN" sz="1100" i="1" dirty="0">
                <a:solidFill>
                  <a:srgbClr val="000000"/>
                </a:solidFill>
                <a:latin typeface="Calibri" panose="020F0502020204030204" pitchFamily="34" charset="0"/>
                <a:cs typeface="Calibri" panose="020F0502020204030204" pitchFamily="34" charset="0"/>
              </a:rPr>
              <a:t>=</a:t>
            </a:r>
            <a:r>
              <a:rPr lang="en-IN" sz="1100" i="1" dirty="0">
                <a:solidFill>
                  <a:srgbClr val="2A00FF"/>
                </a:solidFill>
                <a:latin typeface="Calibri" panose="020F0502020204030204" pitchFamily="34" charset="0"/>
                <a:cs typeface="Calibri" panose="020F0502020204030204" pitchFamily="34" charset="0"/>
              </a:rPr>
              <a:t>"http://maven.apache.org/POM/4.0.0 http://maven.apache.org/xsd/maven-4.0.0.xsd"</a:t>
            </a:r>
            <a:r>
              <a:rPr lang="en-IN" sz="1100" i="1"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modelVersion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4.0.0</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modelVersion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u="sng" dirty="0">
                <a:solidFill>
                  <a:srgbClr val="000000"/>
                </a:solidFill>
                <a:latin typeface="Calibri" panose="020F0502020204030204" pitchFamily="34" charset="0"/>
                <a:cs typeface="Calibri" panose="020F0502020204030204" pitchFamily="34" charset="0"/>
              </a:rPr>
              <a:t>Junit-Spring</a:t>
            </a:r>
            <a:r>
              <a:rPr lang="en-IN" sz="1100" u="sng" dirty="0">
                <a:solidFill>
                  <a:srgbClr val="008080"/>
                </a:solidFill>
                <a:latin typeface="Calibri" panose="020F0502020204030204" pitchFamily="34" charset="0"/>
                <a:cs typeface="Calibri" panose="020F0502020204030204" pitchFamily="34" charset="0"/>
              </a:rPr>
              <a:t>&lt;/</a:t>
            </a:r>
            <a:r>
              <a:rPr lang="en-IN" sz="1100" u="sng" dirty="0" err="1">
                <a:solidFill>
                  <a:srgbClr val="3F7F7F"/>
                </a:solidFill>
                <a:latin typeface="Calibri" panose="020F0502020204030204" pitchFamily="34" charset="0"/>
                <a:cs typeface="Calibri" panose="020F0502020204030204" pitchFamily="34" charset="0"/>
              </a:rPr>
              <a:t>groupId</a:t>
            </a:r>
            <a:r>
              <a:rPr lang="en-IN" sz="1100" u="sng"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Test-Spring</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0.0.1-SNAPSHOT</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u="sng" dirty="0" err="1">
                <a:solidFill>
                  <a:srgbClr val="000000"/>
                </a:solidFill>
                <a:latin typeface="Calibri" panose="020F0502020204030204" pitchFamily="34" charset="0"/>
                <a:cs typeface="Calibri" panose="020F0502020204030204" pitchFamily="34" charset="0"/>
              </a:rPr>
              <a:t>junit</a:t>
            </a:r>
            <a:r>
              <a:rPr lang="en-IN" sz="1100" u="sng" dirty="0">
                <a:solidFill>
                  <a:srgbClr val="008080"/>
                </a:solidFill>
                <a:latin typeface="Calibri" panose="020F0502020204030204" pitchFamily="34" charset="0"/>
                <a:cs typeface="Calibri" panose="020F0502020204030204" pitchFamily="34" charset="0"/>
              </a:rPr>
              <a:t>&lt;/</a:t>
            </a:r>
            <a:r>
              <a:rPr lang="en-IN" sz="1100" u="sng" dirty="0" err="1">
                <a:solidFill>
                  <a:srgbClr val="3F7F7F"/>
                </a:solidFill>
                <a:latin typeface="Calibri" panose="020F0502020204030204" pitchFamily="34" charset="0"/>
                <a:cs typeface="Calibri" panose="020F0502020204030204" pitchFamily="34" charset="0"/>
              </a:rPr>
              <a:t>groupId</a:t>
            </a:r>
            <a:r>
              <a:rPr lang="en-IN" sz="1100" u="sng"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u="sng" dirty="0" err="1">
                <a:solidFill>
                  <a:srgbClr val="000000"/>
                </a:solidFill>
                <a:latin typeface="Calibri" panose="020F0502020204030204" pitchFamily="34" charset="0"/>
                <a:cs typeface="Calibri" panose="020F0502020204030204" pitchFamily="34" charset="0"/>
              </a:rPr>
              <a:t>junit</a:t>
            </a:r>
            <a:r>
              <a:rPr lang="en-IN" sz="1100" u="sng" dirty="0">
                <a:solidFill>
                  <a:srgbClr val="008080"/>
                </a:solidFill>
                <a:latin typeface="Calibri" panose="020F0502020204030204" pitchFamily="34" charset="0"/>
                <a:cs typeface="Calibri" panose="020F0502020204030204" pitchFamily="34" charset="0"/>
              </a:rPr>
              <a:t>&lt;/</a:t>
            </a:r>
            <a:r>
              <a:rPr lang="en-IN" sz="1100" u="sng" dirty="0" err="1">
                <a:solidFill>
                  <a:srgbClr val="3F7F7F"/>
                </a:solidFill>
                <a:latin typeface="Calibri" panose="020F0502020204030204" pitchFamily="34" charset="0"/>
                <a:cs typeface="Calibri" panose="020F0502020204030204" pitchFamily="34" charset="0"/>
              </a:rPr>
              <a:t>artifactId</a:t>
            </a:r>
            <a:r>
              <a:rPr lang="en-IN" sz="1100" u="sng"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4.12</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scope</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test</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scope</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org.springframework</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spring-test</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4.0.0.RELEASE</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r>
              <a:rPr lang="en-IN" sz="1100" dirty="0" err="1">
                <a:solidFill>
                  <a:srgbClr val="000000"/>
                </a:solidFill>
                <a:latin typeface="Calibri" panose="020F0502020204030204" pitchFamily="34" charset="0"/>
                <a:cs typeface="Calibri" panose="020F0502020204030204" pitchFamily="34" charset="0"/>
              </a:rPr>
              <a:t>org.springframework</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groupId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spring-context</a:t>
            </a:r>
            <a:r>
              <a:rPr lang="en-IN" sz="1100" dirty="0">
                <a:solidFill>
                  <a:srgbClr val="008080"/>
                </a:solidFill>
                <a:latin typeface="Calibri" panose="020F0502020204030204" pitchFamily="34" charset="0"/>
                <a:cs typeface="Calibri" panose="020F0502020204030204" pitchFamily="34" charset="0"/>
              </a:rPr>
              <a:t>&lt;/</a:t>
            </a:r>
            <a:r>
              <a:rPr lang="en-IN" sz="1100" dirty="0" err="1">
                <a:solidFill>
                  <a:srgbClr val="3F7F7F"/>
                </a:solidFill>
                <a:latin typeface="Calibri" panose="020F0502020204030204" pitchFamily="34" charset="0"/>
                <a:cs typeface="Calibri" panose="020F0502020204030204" pitchFamily="34" charset="0"/>
              </a:rPr>
              <a:t>artifactId</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r>
              <a:rPr lang="en-IN" sz="1100" dirty="0">
                <a:solidFill>
                  <a:srgbClr val="000000"/>
                </a:solidFill>
                <a:latin typeface="Calibri" panose="020F0502020204030204" pitchFamily="34" charset="0"/>
                <a:cs typeface="Calibri" panose="020F0502020204030204" pitchFamily="34" charset="0"/>
              </a:rPr>
              <a:t>4.0.0.RELEASE</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version</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dependency</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dependencies</a:t>
            </a:r>
            <a:r>
              <a:rPr lang="en-IN" sz="1100" dirty="0">
                <a:solidFill>
                  <a:srgbClr val="008080"/>
                </a:solidFill>
                <a:latin typeface="Calibri" panose="020F0502020204030204" pitchFamily="34" charset="0"/>
                <a:cs typeface="Calibri" panose="020F0502020204030204" pitchFamily="34" charset="0"/>
              </a:rPr>
              <a:t>&gt;</a:t>
            </a:r>
          </a:p>
          <a:p>
            <a:r>
              <a:rPr lang="en-IN" sz="1100" dirty="0">
                <a:solidFill>
                  <a:srgbClr val="008080"/>
                </a:solidFill>
                <a:latin typeface="Calibri" panose="020F0502020204030204" pitchFamily="34" charset="0"/>
                <a:cs typeface="Calibri" panose="020F0502020204030204" pitchFamily="34" charset="0"/>
              </a:rPr>
              <a:t>&lt;/</a:t>
            </a:r>
            <a:r>
              <a:rPr lang="en-IN" sz="1100" dirty="0">
                <a:solidFill>
                  <a:srgbClr val="3F7F7F"/>
                </a:solidFill>
                <a:latin typeface="Calibri" panose="020F0502020204030204" pitchFamily="34" charset="0"/>
                <a:cs typeface="Calibri" panose="020F0502020204030204" pitchFamily="34" charset="0"/>
              </a:rPr>
              <a:t>project</a:t>
            </a:r>
            <a:r>
              <a:rPr lang="en-IN" sz="1100" dirty="0">
                <a:solidFill>
                  <a:srgbClr val="008080"/>
                </a:solidFill>
                <a:latin typeface="Calibri" panose="020F0502020204030204" pitchFamily="34" charset="0"/>
                <a:cs typeface="Calibri" panose="020F0502020204030204" pitchFamily="34" charset="0"/>
              </a:rPr>
              <a:t>&gt;</a:t>
            </a:r>
            <a:endParaRPr lang="en-IN" sz="11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3359424-FC4F-442C-897B-8F48D47A1AC6}"/>
              </a:ext>
            </a:extLst>
          </p:cNvPr>
          <p:cNvPicPr>
            <a:picLocks noChangeAspect="1"/>
          </p:cNvPicPr>
          <p:nvPr/>
        </p:nvPicPr>
        <p:blipFill rotWithShape="1">
          <a:blip r:embed="rId2"/>
          <a:srcRect t="15910" r="64167" b="35178"/>
          <a:stretch/>
        </p:blipFill>
        <p:spPr>
          <a:xfrm>
            <a:off x="533400" y="2362200"/>
            <a:ext cx="3276600" cy="2743200"/>
          </a:xfrm>
          <a:prstGeom prst="rect">
            <a:avLst/>
          </a:prstGeom>
        </p:spPr>
      </p:pic>
      <p:sp>
        <p:nvSpPr>
          <p:cNvPr id="8" name="Rectangle 7">
            <a:extLst>
              <a:ext uri="{FF2B5EF4-FFF2-40B4-BE49-F238E27FC236}">
                <a16:creationId xmlns:a16="http://schemas.microsoft.com/office/drawing/2014/main" id="{EE9A9857-F0D1-402B-AA15-663766E041E8}"/>
              </a:ext>
            </a:extLst>
          </p:cNvPr>
          <p:cNvSpPr/>
          <p:nvPr/>
        </p:nvSpPr>
        <p:spPr>
          <a:xfrm>
            <a:off x="552893" y="1535668"/>
            <a:ext cx="2281074" cy="369332"/>
          </a:xfrm>
          <a:prstGeom prst="rect">
            <a:avLst/>
          </a:prstGeom>
        </p:spPr>
        <p:txBody>
          <a:bodyPr wrap="none">
            <a:spAutoFit/>
          </a:bodyPr>
          <a:lstStyle/>
          <a:p>
            <a:r>
              <a:rPr lang="en-US" dirty="0"/>
              <a:t>The  Project Structure </a:t>
            </a:r>
          </a:p>
        </p:txBody>
      </p:sp>
    </p:spTree>
    <p:extLst>
      <p:ext uri="{BB962C8B-B14F-4D97-AF65-F5344CB8AC3E}">
        <p14:creationId xmlns:p14="http://schemas.microsoft.com/office/powerpoint/2010/main" val="2758230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Real world Example with Spring Cont..</a:t>
            </a:r>
          </a:p>
        </p:txBody>
      </p:sp>
      <p:sp>
        <p:nvSpPr>
          <p:cNvPr id="5" name="Content Placeholder 2"/>
          <p:cNvSpPr>
            <a:spLocks noGrp="1"/>
          </p:cNvSpPr>
          <p:nvPr>
            <p:ph idx="1"/>
          </p:nvPr>
        </p:nvSpPr>
        <p:spPr>
          <a:xfrm>
            <a:off x="685800" y="879895"/>
            <a:ext cx="8229600" cy="339306"/>
          </a:xfrm>
        </p:spPr>
        <p:txBody>
          <a:bodyPr>
            <a:normAutofit fontScale="92500" lnSpcReduction="20000"/>
          </a:bodyPr>
          <a:lstStyle/>
          <a:p>
            <a:pPr marL="0" indent="0">
              <a:buNone/>
            </a:pPr>
            <a:r>
              <a:rPr lang="en-US" sz="2000" b="0" dirty="0"/>
              <a:t>Make Services in and service implementations</a:t>
            </a:r>
          </a:p>
        </p:txBody>
      </p:sp>
      <p:sp>
        <p:nvSpPr>
          <p:cNvPr id="4" name="Rectangle 3">
            <a:extLst>
              <a:ext uri="{FF2B5EF4-FFF2-40B4-BE49-F238E27FC236}">
                <a16:creationId xmlns:a16="http://schemas.microsoft.com/office/drawing/2014/main" id="{EBE18FFF-4623-40F4-86AC-13295B658E37}"/>
              </a:ext>
            </a:extLst>
          </p:cNvPr>
          <p:cNvSpPr/>
          <p:nvPr/>
        </p:nvSpPr>
        <p:spPr>
          <a:xfrm>
            <a:off x="304800" y="1383134"/>
            <a:ext cx="2895600" cy="1938992"/>
          </a:xfrm>
          <a:prstGeom prst="rect">
            <a:avLst/>
          </a:prstGeom>
        </p:spPr>
        <p:txBody>
          <a:bodyPr wrap="square">
            <a:spAutoFit/>
          </a:bodyPr>
          <a:lstStyle/>
          <a:p>
            <a:r>
              <a:rPr lang="en-IN" sz="1200" dirty="0">
                <a:solidFill>
                  <a:srgbClr val="7F0055"/>
                </a:solidFill>
                <a:latin typeface="Calibri" panose="020F0502020204030204" pitchFamily="34" charset="0"/>
                <a:cs typeface="Calibri" panose="020F0502020204030204" pitchFamily="34" charset="0"/>
              </a:rPr>
              <a:t>package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com.test.junit.spring.service</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7F0055"/>
                </a:solidFill>
                <a:latin typeface="Calibri" panose="020F0502020204030204" pitchFamily="34" charset="0"/>
                <a:cs typeface="Calibri" panose="020F0502020204030204" pitchFamily="34" charset="0"/>
              </a:rPr>
              <a:t>import</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com.test.junit.model.Order</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interface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SampleService</a:t>
            </a:r>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String </a:t>
            </a:r>
            <a:r>
              <a:rPr lang="en-IN" sz="1200" dirty="0" err="1">
                <a:solidFill>
                  <a:srgbClr val="000000"/>
                </a:solidFill>
                <a:latin typeface="Calibri" panose="020F0502020204030204" pitchFamily="34" charset="0"/>
                <a:cs typeface="Calibri" panose="020F0502020204030204" pitchFamily="34" charset="0"/>
              </a:rPr>
              <a:t>getOrderDescription</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String </a:t>
            </a:r>
            <a:r>
              <a:rPr lang="en-IN" sz="1200" dirty="0" err="1">
                <a:solidFill>
                  <a:srgbClr val="000000"/>
                </a:solidFill>
                <a:latin typeface="Calibri" panose="020F0502020204030204" pitchFamily="34" charset="0"/>
                <a:cs typeface="Calibri" panose="020F0502020204030204" pitchFamily="34" charset="0"/>
              </a:rPr>
              <a:t>getOrderStringCode</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Order </a:t>
            </a:r>
            <a:r>
              <a:rPr lang="en-IN" sz="1200" dirty="0" err="1">
                <a:solidFill>
                  <a:srgbClr val="000000"/>
                </a:solidFill>
                <a:latin typeface="Calibri" panose="020F0502020204030204" pitchFamily="34" charset="0"/>
                <a:cs typeface="Calibri" panose="020F0502020204030204" pitchFamily="34" charset="0"/>
              </a:rPr>
              <a:t>getOrder</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7F0055"/>
                </a:solidFill>
                <a:latin typeface="Calibri" panose="020F0502020204030204" pitchFamily="34" charset="0"/>
                <a:cs typeface="Calibri" panose="020F0502020204030204" pitchFamily="34" charset="0"/>
              </a:rPr>
              <a:t>int</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id</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Order </a:t>
            </a:r>
            <a:r>
              <a:rPr lang="en-IN" sz="1200" dirty="0" err="1">
                <a:solidFill>
                  <a:srgbClr val="000000"/>
                </a:solidFill>
                <a:latin typeface="Calibri" panose="020F0502020204030204" pitchFamily="34" charset="0"/>
                <a:cs typeface="Calibri" panose="020F0502020204030204" pitchFamily="34" charset="0"/>
              </a:rPr>
              <a:t>createOrder</a:t>
            </a:r>
            <a:r>
              <a:rPr lang="en-IN" sz="1200" dirty="0">
                <a:solidFill>
                  <a:srgbClr val="000000"/>
                </a:solidFill>
                <a:latin typeface="Calibri" panose="020F0502020204030204" pitchFamily="34" charset="0"/>
                <a:cs typeface="Calibri" panose="020F0502020204030204" pitchFamily="34" charset="0"/>
              </a:rPr>
              <a:t>(Order </a:t>
            </a:r>
            <a:r>
              <a:rPr lang="en-IN" sz="1200" dirty="0">
                <a:solidFill>
                  <a:srgbClr val="6A3E3E"/>
                </a:solidFill>
                <a:latin typeface="Calibri" panose="020F0502020204030204" pitchFamily="34" charset="0"/>
                <a:cs typeface="Calibri" panose="020F0502020204030204" pitchFamily="34" charset="0"/>
              </a:rPr>
              <a:t>order</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endParaRPr lang="en-IN" sz="12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3CF0860-3D91-4044-821D-22EE4C7C8243}"/>
              </a:ext>
            </a:extLst>
          </p:cNvPr>
          <p:cNvSpPr/>
          <p:nvPr/>
        </p:nvSpPr>
        <p:spPr>
          <a:xfrm>
            <a:off x="4433777" y="1356236"/>
            <a:ext cx="4724400" cy="4893647"/>
          </a:xfrm>
          <a:prstGeom prst="rect">
            <a:avLst/>
          </a:prstGeom>
        </p:spPr>
        <p:txBody>
          <a:bodyPr wrap="square">
            <a:spAutoFit/>
          </a:bodyPr>
          <a:lstStyle/>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getOrderStringCode</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Order </a:t>
            </a:r>
            <a:r>
              <a:rPr lang="en-IN" sz="1200" dirty="0" err="1">
                <a:solidFill>
                  <a:srgbClr val="6A3E3E"/>
                </a:solidFill>
                <a:latin typeface="Calibri" panose="020F0502020204030204" pitchFamily="34" charset="0"/>
                <a:cs typeface="Calibri" panose="020F0502020204030204" pitchFamily="34" charset="0"/>
              </a:rPr>
              <a:t>existingOrder</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Order();</a:t>
            </a:r>
          </a:p>
          <a:p>
            <a:r>
              <a:rPr lang="en-IN" sz="1200" dirty="0" err="1">
                <a:solidFill>
                  <a:srgbClr val="6A3E3E"/>
                </a:solidFill>
                <a:latin typeface="Calibri" panose="020F0502020204030204" pitchFamily="34" charset="0"/>
                <a:cs typeface="Calibri" panose="020F0502020204030204" pitchFamily="34" charset="0"/>
              </a:rPr>
              <a:t>existingOrder</a:t>
            </a:r>
            <a:r>
              <a:rPr lang="en-IN" sz="1200" dirty="0" err="1">
                <a:solidFill>
                  <a:srgbClr val="000000"/>
                </a:solidFill>
                <a:latin typeface="Calibri" panose="020F0502020204030204" pitchFamily="34" charset="0"/>
                <a:cs typeface="Calibri" panose="020F0502020204030204" pitchFamily="34" charset="0"/>
              </a:rPr>
              <a:t>.setSecurityCode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“ABC"</a:t>
            </a:r>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"Account Code: "</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existingOrder</a:t>
            </a:r>
            <a:r>
              <a:rPr lang="en-IN" sz="1200" b="1" dirty="0" err="1">
                <a:solidFill>
                  <a:srgbClr val="000000"/>
                </a:solidFill>
                <a:latin typeface="Calibri" panose="020F0502020204030204" pitchFamily="34" charset="0"/>
                <a:cs typeface="Calibri" panose="020F0502020204030204" pitchFamily="34" charset="0"/>
              </a:rPr>
              <a:t>.getSecurityCode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Order </a:t>
            </a:r>
            <a:r>
              <a:rPr lang="en-IN" sz="1200" b="1" dirty="0" err="1">
                <a:solidFill>
                  <a:srgbClr val="000000"/>
                </a:solidFill>
                <a:latin typeface="Calibri" panose="020F0502020204030204" pitchFamily="34" charset="0"/>
                <a:cs typeface="Calibri" panose="020F0502020204030204" pitchFamily="34" charset="0"/>
              </a:rPr>
              <a:t>createOrder</a:t>
            </a:r>
            <a:r>
              <a:rPr lang="en-IN" sz="1200" b="1" dirty="0">
                <a:solidFill>
                  <a:srgbClr val="000000"/>
                </a:solidFill>
                <a:latin typeface="Calibri" panose="020F0502020204030204" pitchFamily="34" charset="0"/>
                <a:cs typeface="Calibri" panose="020F0502020204030204" pitchFamily="34" charset="0"/>
              </a:rPr>
              <a:t>(Order </a:t>
            </a:r>
            <a:r>
              <a:rPr lang="en-IN" sz="1200" b="1" dirty="0">
                <a:solidFill>
                  <a:srgbClr val="6A3E3E"/>
                </a:solidFill>
                <a:latin typeface="Calibri" panose="020F0502020204030204" pitchFamily="34" charset="0"/>
                <a:cs typeface="Calibri" panose="020F0502020204030204" pitchFamily="34" charset="0"/>
              </a:rPr>
              <a:t>order</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Order </a:t>
            </a:r>
            <a:r>
              <a:rPr lang="en-IN" sz="1200" dirty="0" err="1">
                <a:solidFill>
                  <a:srgbClr val="6A3E3E"/>
                </a:solidFill>
                <a:latin typeface="Calibri" panose="020F0502020204030204" pitchFamily="34" charset="0"/>
                <a:cs typeface="Calibri" panose="020F0502020204030204" pitchFamily="34" charset="0"/>
              </a:rPr>
              <a:t>newOrder</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Order();</a:t>
            </a:r>
          </a:p>
          <a:p>
            <a:r>
              <a:rPr lang="en-IN" sz="1200" dirty="0" err="1">
                <a:solidFill>
                  <a:srgbClr val="6A3E3E"/>
                </a:solidFill>
                <a:latin typeface="Calibri" panose="020F0502020204030204" pitchFamily="34" charset="0"/>
                <a:cs typeface="Calibri" panose="020F0502020204030204" pitchFamily="34" charset="0"/>
              </a:rPr>
              <a:t>newOrder</a:t>
            </a:r>
            <a:r>
              <a:rPr lang="en-IN" sz="1200" dirty="0" err="1">
                <a:solidFill>
                  <a:srgbClr val="000000"/>
                </a:solidFill>
                <a:latin typeface="Calibri" panose="020F0502020204030204" pitchFamily="34" charset="0"/>
                <a:cs typeface="Calibri" panose="020F0502020204030204" pitchFamily="34" charset="0"/>
              </a:rPr>
              <a:t>.setOrderId</a:t>
            </a:r>
            <a:r>
              <a:rPr lang="en-IN" sz="1200" dirty="0">
                <a:solidFill>
                  <a:srgbClr val="000000"/>
                </a:solidFill>
                <a:latin typeface="Calibri" panose="020F0502020204030204" pitchFamily="34" charset="0"/>
                <a:cs typeface="Calibri" panose="020F0502020204030204" pitchFamily="34" charset="0"/>
              </a:rPr>
              <a:t>(</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Random().</a:t>
            </a:r>
            <a:r>
              <a:rPr lang="en-IN" sz="1200" b="1" dirty="0" err="1">
                <a:solidFill>
                  <a:srgbClr val="000000"/>
                </a:solidFill>
                <a:latin typeface="Calibri" panose="020F0502020204030204" pitchFamily="34" charset="0"/>
                <a:cs typeface="Calibri" panose="020F0502020204030204" pitchFamily="34" charset="0"/>
              </a:rPr>
              <a:t>nextInt</a:t>
            </a:r>
            <a:r>
              <a:rPr lang="en-IN" sz="1200" b="1"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newOrder</a:t>
            </a:r>
            <a:r>
              <a:rPr lang="en-IN" sz="1200" dirty="0" err="1">
                <a:solidFill>
                  <a:srgbClr val="000000"/>
                </a:solidFill>
                <a:latin typeface="Calibri" panose="020F0502020204030204" pitchFamily="34" charset="0"/>
                <a:cs typeface="Calibri" panose="020F0502020204030204" pitchFamily="34" charset="0"/>
              </a:rPr>
              <a:t>.setSecurityCode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“ABC"</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newOrder</a:t>
            </a:r>
            <a:r>
              <a:rPr lang="en-IN" sz="1200" dirty="0" err="1">
                <a:solidFill>
                  <a:srgbClr val="000000"/>
                </a:solidFill>
                <a:latin typeface="Calibri" panose="020F0502020204030204" pitchFamily="34" charset="0"/>
                <a:cs typeface="Calibri" panose="020F0502020204030204" pitchFamily="34" charset="0"/>
              </a:rPr>
              <a:t>.setOrderStatus</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"INITIATED"</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newOrder</a:t>
            </a:r>
            <a:r>
              <a:rPr lang="en-IN" sz="1200" dirty="0" err="1">
                <a:solidFill>
                  <a:srgbClr val="000000"/>
                </a:solidFill>
                <a:latin typeface="Calibri" panose="020F0502020204030204" pitchFamily="34" charset="0"/>
                <a:cs typeface="Calibri" panose="020F0502020204030204" pitchFamily="34" charset="0"/>
              </a:rPr>
              <a:t>.setOrderDate</a:t>
            </a:r>
            <a:r>
              <a:rPr lang="en-IN" sz="1200" dirty="0">
                <a:solidFill>
                  <a:srgbClr val="000000"/>
                </a:solidFill>
                <a:latin typeface="Calibri" panose="020F0502020204030204" pitchFamily="34" charset="0"/>
                <a:cs typeface="Calibri" panose="020F0502020204030204" pitchFamily="34" charset="0"/>
              </a:rPr>
              <a:t>(</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000000"/>
                </a:solidFill>
                <a:highlight>
                  <a:srgbClr val="D4D4D4"/>
                </a:highlight>
                <a:latin typeface="Calibri" panose="020F0502020204030204" pitchFamily="34" charset="0"/>
                <a:cs typeface="Calibri" panose="020F0502020204030204" pitchFamily="34" charset="0"/>
              </a:rPr>
              <a:t>Date());</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newOrder</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r>
              <a:rPr lang="en-IN" sz="1200" b="1" dirty="0">
                <a:solidFill>
                  <a:srgbClr val="7F0055"/>
                </a:solidFill>
                <a:latin typeface="Calibri" panose="020F0502020204030204" pitchFamily="34" charset="0"/>
                <a:cs typeface="Calibri" panose="020F0502020204030204" pitchFamily="34" charset="0"/>
              </a:rPr>
              <a:t> public</a:t>
            </a:r>
            <a:r>
              <a:rPr lang="en-IN" sz="1200" b="1" dirty="0">
                <a:solidFill>
                  <a:srgbClr val="000000"/>
                </a:solidFill>
                <a:latin typeface="Calibri" panose="020F0502020204030204" pitchFamily="34" charset="0"/>
                <a:cs typeface="Calibri" panose="020F0502020204030204" pitchFamily="34" charset="0"/>
              </a:rPr>
              <a:t> Order </a:t>
            </a:r>
            <a:r>
              <a:rPr lang="en-IN" sz="1200" b="1" dirty="0" err="1">
                <a:solidFill>
                  <a:srgbClr val="000000"/>
                </a:solidFill>
                <a:latin typeface="Calibri" panose="020F0502020204030204" pitchFamily="34" charset="0"/>
                <a:cs typeface="Calibri" panose="020F0502020204030204" pitchFamily="34" charset="0"/>
              </a:rPr>
              <a:t>getOrder</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id</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Order </a:t>
            </a:r>
            <a:r>
              <a:rPr lang="en-IN" sz="1200" dirty="0" err="1">
                <a:solidFill>
                  <a:srgbClr val="6A3E3E"/>
                </a:solidFill>
                <a:latin typeface="Calibri" panose="020F0502020204030204" pitchFamily="34" charset="0"/>
                <a:cs typeface="Calibri" panose="020F0502020204030204" pitchFamily="34" charset="0"/>
              </a:rPr>
              <a:t>newOrder</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Order();</a:t>
            </a:r>
          </a:p>
          <a:p>
            <a:r>
              <a:rPr lang="en-IN" sz="1200" dirty="0" err="1">
                <a:solidFill>
                  <a:srgbClr val="6A3E3E"/>
                </a:solidFill>
                <a:latin typeface="Calibri" panose="020F0502020204030204" pitchFamily="34" charset="0"/>
                <a:cs typeface="Calibri" panose="020F0502020204030204" pitchFamily="34" charset="0"/>
              </a:rPr>
              <a:t>newOrder</a:t>
            </a:r>
            <a:r>
              <a:rPr lang="en-IN" sz="1200" dirty="0" err="1">
                <a:solidFill>
                  <a:srgbClr val="000000"/>
                </a:solidFill>
                <a:latin typeface="Calibri" panose="020F0502020204030204" pitchFamily="34" charset="0"/>
                <a:cs typeface="Calibri" panose="020F0502020204030204" pitchFamily="34" charset="0"/>
              </a:rPr>
              <a:t>.setOrderId</a:t>
            </a:r>
            <a:r>
              <a:rPr lang="en-IN" sz="1200" dirty="0">
                <a:solidFill>
                  <a:srgbClr val="000000"/>
                </a:solidFill>
                <a:latin typeface="Calibri" panose="020F0502020204030204" pitchFamily="34" charset="0"/>
                <a:cs typeface="Calibri" panose="020F0502020204030204" pitchFamily="34" charset="0"/>
              </a:rPr>
              <a:t>(</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Random().</a:t>
            </a:r>
            <a:r>
              <a:rPr lang="en-IN" sz="1200" b="1" dirty="0" err="1">
                <a:solidFill>
                  <a:srgbClr val="000000"/>
                </a:solidFill>
                <a:latin typeface="Calibri" panose="020F0502020204030204" pitchFamily="34" charset="0"/>
                <a:cs typeface="Calibri" panose="020F0502020204030204" pitchFamily="34" charset="0"/>
              </a:rPr>
              <a:t>nextInt</a:t>
            </a:r>
            <a:r>
              <a:rPr lang="en-IN" sz="1200" b="1"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newOrder</a:t>
            </a:r>
            <a:r>
              <a:rPr lang="en-IN" sz="1200" dirty="0" err="1">
                <a:solidFill>
                  <a:srgbClr val="000000"/>
                </a:solidFill>
                <a:latin typeface="Calibri" panose="020F0502020204030204" pitchFamily="34" charset="0"/>
                <a:cs typeface="Calibri" panose="020F0502020204030204" pitchFamily="34" charset="0"/>
              </a:rPr>
              <a:t>.setSecurityCode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“ABC"</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newOrder</a:t>
            </a:r>
            <a:r>
              <a:rPr lang="en-IN" sz="1200" dirty="0" err="1">
                <a:solidFill>
                  <a:srgbClr val="000000"/>
                </a:solidFill>
                <a:latin typeface="Calibri" panose="020F0502020204030204" pitchFamily="34" charset="0"/>
                <a:cs typeface="Calibri" panose="020F0502020204030204" pitchFamily="34" charset="0"/>
              </a:rPr>
              <a:t>.setOrderStatus</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"COMPLETED"</a:t>
            </a:r>
            <a:r>
              <a:rPr lang="en-IN" sz="1200" dirty="0">
                <a:solidFill>
                  <a:srgbClr val="000000"/>
                </a:solidFill>
                <a:latin typeface="Calibri" panose="020F0502020204030204" pitchFamily="34" charset="0"/>
                <a:cs typeface="Calibri" panose="020F0502020204030204" pitchFamily="34" charset="0"/>
              </a:rPr>
              <a:t>);</a:t>
            </a:r>
          </a:p>
          <a:p>
            <a:r>
              <a:rPr lang="en-IN" sz="1200" dirty="0" err="1">
                <a:solidFill>
                  <a:srgbClr val="6A3E3E"/>
                </a:solidFill>
                <a:latin typeface="Calibri" panose="020F0502020204030204" pitchFamily="34" charset="0"/>
                <a:cs typeface="Calibri" panose="020F0502020204030204" pitchFamily="34" charset="0"/>
              </a:rPr>
              <a:t>newOrder</a:t>
            </a:r>
            <a:r>
              <a:rPr lang="en-IN" sz="1200" dirty="0" err="1">
                <a:solidFill>
                  <a:srgbClr val="000000"/>
                </a:solidFill>
                <a:latin typeface="Calibri" panose="020F0502020204030204" pitchFamily="34" charset="0"/>
                <a:cs typeface="Calibri" panose="020F0502020204030204" pitchFamily="34" charset="0"/>
              </a:rPr>
              <a:t>.setOrderDate</a:t>
            </a:r>
            <a:r>
              <a:rPr lang="en-IN" sz="1200" dirty="0">
                <a:solidFill>
                  <a:srgbClr val="000000"/>
                </a:solidFill>
                <a:latin typeface="Calibri" panose="020F0502020204030204" pitchFamily="34" charset="0"/>
                <a:cs typeface="Calibri" panose="020F0502020204030204" pitchFamily="34" charset="0"/>
              </a:rPr>
              <a:t>(</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000000"/>
                </a:solidFill>
                <a:highlight>
                  <a:srgbClr val="D4D4D4"/>
                </a:highlight>
                <a:latin typeface="Calibri" panose="020F0502020204030204" pitchFamily="34" charset="0"/>
                <a:cs typeface="Calibri" panose="020F0502020204030204" pitchFamily="34" charset="0"/>
              </a:rPr>
              <a:t>Date());</a:t>
            </a:r>
          </a:p>
          <a:p>
            <a:r>
              <a:rPr lang="en-IN" sz="1200" dirty="0" err="1">
                <a:solidFill>
                  <a:srgbClr val="6A3E3E"/>
                </a:solidFill>
                <a:latin typeface="Calibri" panose="020F0502020204030204" pitchFamily="34" charset="0"/>
                <a:cs typeface="Calibri" panose="020F0502020204030204" pitchFamily="34" charset="0"/>
              </a:rPr>
              <a:t>newOrder</a:t>
            </a:r>
            <a:r>
              <a:rPr lang="en-IN" sz="1200" dirty="0" err="1">
                <a:solidFill>
                  <a:srgbClr val="000000"/>
                </a:solidFill>
                <a:latin typeface="Calibri" panose="020F0502020204030204" pitchFamily="34" charset="0"/>
                <a:cs typeface="Calibri" panose="020F0502020204030204" pitchFamily="34" charset="0"/>
              </a:rPr>
              <a:t>.setDescription</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"This is the new ABC order"</a:t>
            </a:r>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newOrder</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04647954-3483-49A2-B946-310C1CF78C7A}"/>
              </a:ext>
            </a:extLst>
          </p:cNvPr>
          <p:cNvSpPr/>
          <p:nvPr/>
        </p:nvSpPr>
        <p:spPr>
          <a:xfrm>
            <a:off x="216195" y="3551494"/>
            <a:ext cx="4217582" cy="2862322"/>
          </a:xfrm>
          <a:prstGeom prst="rect">
            <a:avLst/>
          </a:prstGeom>
        </p:spPr>
        <p:txBody>
          <a:bodyPr wrap="square">
            <a:spAutoFit/>
          </a:bodyPr>
          <a:lstStyle/>
          <a:p>
            <a:r>
              <a:rPr lang="en-IN" sz="1200" b="1" dirty="0">
                <a:latin typeface="Calibri" panose="020F0502020204030204" pitchFamily="34" charset="0"/>
                <a:cs typeface="Calibri" panose="020F0502020204030204" pitchFamily="34" charset="0"/>
              </a:rPr>
              <a:t>Service Implementation class</a:t>
            </a:r>
          </a:p>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com.test.junit.spring.service</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highlight>
                  <a:srgbClr val="D4D4D4"/>
                </a:highlight>
                <a:latin typeface="Calibri" panose="020F0502020204030204" pitchFamily="34" charset="0"/>
                <a:cs typeface="Calibri" panose="020F0502020204030204" pitchFamily="34" charset="0"/>
              </a:rPr>
              <a:t>java.util.Date</a:t>
            </a:r>
            <a:r>
              <a:rPr lang="en-IN" sz="1200" b="1" dirty="0">
                <a:solidFill>
                  <a:srgbClr val="000000"/>
                </a:solidFill>
                <a:highlight>
                  <a:srgbClr val="D4D4D4"/>
                </a:highlight>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java.util.Random</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com.test.junit.model.Order</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SampleServiceImpl</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implements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SampleService</a:t>
            </a:r>
            <a:r>
              <a:rPr lang="en-IN" sz="1200" b="1" dirty="0">
                <a:solidFill>
                  <a:srgbClr val="000000"/>
                </a:solidFill>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getOrderDescription</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Order </a:t>
            </a:r>
            <a:r>
              <a:rPr lang="en-IN" sz="1200" dirty="0" err="1">
                <a:solidFill>
                  <a:srgbClr val="6A3E3E"/>
                </a:solidFill>
                <a:latin typeface="Calibri" panose="020F0502020204030204" pitchFamily="34" charset="0"/>
                <a:cs typeface="Calibri" panose="020F0502020204030204" pitchFamily="34" charset="0"/>
              </a:rPr>
              <a:t>existingOrder</a:t>
            </a:r>
            <a:r>
              <a:rPr lang="en-IN" sz="1200" dirty="0">
                <a:solidFill>
                  <a:srgbClr val="000000"/>
                </a:solidFill>
                <a:latin typeface="Calibri" panose="020F0502020204030204" pitchFamily="34" charset="0"/>
                <a:cs typeface="Calibri" panose="020F0502020204030204" pitchFamily="34" charset="0"/>
              </a:rPr>
              <a:t> =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Order();</a:t>
            </a:r>
          </a:p>
          <a:p>
            <a:r>
              <a:rPr lang="en-IN" sz="1200" dirty="0" err="1">
                <a:solidFill>
                  <a:srgbClr val="6A3E3E"/>
                </a:solidFill>
                <a:latin typeface="Calibri" panose="020F0502020204030204" pitchFamily="34" charset="0"/>
                <a:cs typeface="Calibri" panose="020F0502020204030204" pitchFamily="34" charset="0"/>
              </a:rPr>
              <a:t>existingOrder</a:t>
            </a:r>
            <a:r>
              <a:rPr lang="en-IN" sz="1200" dirty="0" err="1">
                <a:solidFill>
                  <a:srgbClr val="000000"/>
                </a:solidFill>
                <a:latin typeface="Calibri" panose="020F0502020204030204" pitchFamily="34" charset="0"/>
                <a:cs typeface="Calibri" panose="020F0502020204030204" pitchFamily="34" charset="0"/>
              </a:rPr>
              <a:t>.setDescription</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2A00FF"/>
                </a:solidFill>
                <a:latin typeface="Calibri" panose="020F0502020204030204" pitchFamily="34" charset="0"/>
                <a:cs typeface="Calibri" panose="020F0502020204030204" pitchFamily="34" charset="0"/>
              </a:rPr>
              <a:t>"Order for ABC in units"</a:t>
            </a:r>
            <a:r>
              <a:rPr lang="en-IN" sz="1200"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2A00FF"/>
                </a:solidFill>
                <a:latin typeface="Calibri" panose="020F0502020204030204" pitchFamily="34" charset="0"/>
                <a:cs typeface="Calibri" panose="020F0502020204030204" pitchFamily="34" charset="0"/>
              </a:rPr>
              <a:t>"Description: "</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existingOrder</a:t>
            </a:r>
            <a:r>
              <a:rPr lang="en-IN" sz="1200" b="1" dirty="0" err="1">
                <a:solidFill>
                  <a:srgbClr val="000000"/>
                </a:solidFill>
                <a:latin typeface="Calibri" panose="020F0502020204030204" pitchFamily="34" charset="0"/>
                <a:cs typeface="Calibri" panose="020F0502020204030204" pitchFamily="34" charset="0"/>
              </a:rPr>
              <a:t>.getDescription</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617617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Real world Example with Spring Cont..</a:t>
            </a:r>
          </a:p>
        </p:txBody>
      </p:sp>
      <p:sp>
        <p:nvSpPr>
          <p:cNvPr id="5" name="Content Placeholder 2"/>
          <p:cNvSpPr>
            <a:spLocks noGrp="1"/>
          </p:cNvSpPr>
          <p:nvPr>
            <p:ph idx="1"/>
          </p:nvPr>
        </p:nvSpPr>
        <p:spPr>
          <a:xfrm>
            <a:off x="685800" y="828531"/>
            <a:ext cx="8382000" cy="314470"/>
          </a:xfrm>
        </p:spPr>
        <p:txBody>
          <a:bodyPr>
            <a:normAutofit lnSpcReduction="10000"/>
          </a:bodyPr>
          <a:lstStyle/>
          <a:p>
            <a:pPr marL="0" indent="0">
              <a:buNone/>
            </a:pPr>
            <a:r>
              <a:rPr lang="en-US" b="0" dirty="0"/>
              <a:t>Create </a:t>
            </a:r>
            <a:r>
              <a:rPr lang="en-US" b="0" dirty="0" err="1"/>
              <a:t>ProductOrder.Java</a:t>
            </a:r>
            <a:r>
              <a:rPr lang="en-US" b="0" dirty="0"/>
              <a:t> and make methods for return value</a:t>
            </a:r>
          </a:p>
        </p:txBody>
      </p:sp>
      <p:sp>
        <p:nvSpPr>
          <p:cNvPr id="3" name="Rectangle 2">
            <a:extLst>
              <a:ext uri="{FF2B5EF4-FFF2-40B4-BE49-F238E27FC236}">
                <a16:creationId xmlns:a16="http://schemas.microsoft.com/office/drawing/2014/main" id="{12750626-B976-47D4-B944-3DF8596830E8}"/>
              </a:ext>
            </a:extLst>
          </p:cNvPr>
          <p:cNvSpPr/>
          <p:nvPr/>
        </p:nvSpPr>
        <p:spPr>
          <a:xfrm>
            <a:off x="228600" y="1219199"/>
            <a:ext cx="4572000" cy="5816977"/>
          </a:xfrm>
          <a:prstGeom prst="rect">
            <a:avLst/>
          </a:prstGeom>
        </p:spPr>
        <p:txBody>
          <a:bodyPr>
            <a:spAutoFit/>
          </a:bodyPr>
          <a:lstStyle/>
          <a:p>
            <a:r>
              <a:rPr lang="en-IN" sz="1200" b="1" dirty="0">
                <a:solidFill>
                  <a:srgbClr val="7F0055"/>
                </a:solidFill>
                <a:latin typeface="Calibri" panose="020F0502020204030204" pitchFamily="34" charset="0"/>
                <a:cs typeface="Calibri" panose="020F0502020204030204" pitchFamily="34" charset="0"/>
              </a:rPr>
              <a:t>package</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com.test.junit.model</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import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java.util.Date</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Order  {</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orderId</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C0"/>
                </a:solidFill>
                <a:latin typeface="Calibri" panose="020F0502020204030204" pitchFamily="34" charset="0"/>
                <a:cs typeface="Calibri" panose="020F0502020204030204" pitchFamily="34" charset="0"/>
              </a:rPr>
              <a:t>orderStatus</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C0"/>
                </a:solidFill>
                <a:latin typeface="Calibri" panose="020F0502020204030204" pitchFamily="34" charset="0"/>
                <a:cs typeface="Calibri" panose="020F0502020204030204" pitchFamily="34" charset="0"/>
              </a:rPr>
              <a:t>securityCode</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a:solidFill>
                  <a:srgbClr val="0000C0"/>
                </a:solidFill>
                <a:latin typeface="Calibri" panose="020F0502020204030204" pitchFamily="34" charset="0"/>
                <a:cs typeface="Calibri" panose="020F0502020204030204" pitchFamily="34" charset="0"/>
              </a:rPr>
              <a:t>description</a:t>
            </a:r>
            <a:r>
              <a:rPr lang="en-IN" sz="1200" b="1" dirty="0">
                <a:solidFill>
                  <a:srgbClr val="000000"/>
                </a:solidFill>
                <a:latin typeface="Calibri" panose="020F0502020204030204" pitchFamily="34" charset="0"/>
                <a:cs typeface="Calibri" panose="020F0502020204030204" pitchFamily="34" charset="0"/>
              </a:rPr>
              <a:t>;</a:t>
            </a: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Date </a:t>
            </a:r>
            <a:r>
              <a:rPr lang="en-IN" sz="1200" b="1" dirty="0" err="1">
                <a:solidFill>
                  <a:srgbClr val="0000C0"/>
                </a:solidFill>
                <a:latin typeface="Calibri" panose="020F0502020204030204" pitchFamily="34" charset="0"/>
                <a:cs typeface="Calibri" panose="020F0502020204030204" pitchFamily="34" charset="0"/>
              </a:rPr>
              <a:t>orderDate</a:t>
            </a:r>
            <a:r>
              <a:rPr lang="en-IN" sz="1200" b="1"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highlight>
                  <a:srgbClr val="D4D4D4"/>
                </a:highlight>
                <a:latin typeface="Calibri" panose="020F0502020204030204" pitchFamily="34" charset="0"/>
                <a:cs typeface="Calibri" panose="020F0502020204030204" pitchFamily="34" charset="0"/>
              </a:rPr>
              <a:t>getOrderId</a:t>
            </a:r>
            <a:r>
              <a:rPr lang="en-IN" sz="1200" b="1" dirty="0">
                <a:solidFill>
                  <a:srgbClr val="000000"/>
                </a:solidFill>
                <a:highlight>
                  <a:srgbClr val="D4D4D4"/>
                </a:highlight>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orderId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setOrderId</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7F0055"/>
                </a:solidFill>
                <a:latin typeface="Calibri" panose="020F0502020204030204" pitchFamily="34" charset="0"/>
                <a:cs typeface="Calibri" panose="020F0502020204030204" pitchFamily="34" charset="0"/>
              </a:rPr>
              <a:t>int</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6A3E3E"/>
                </a:solidFill>
                <a:latin typeface="Calibri" panose="020F0502020204030204" pitchFamily="34" charset="0"/>
                <a:cs typeface="Calibri" panose="020F0502020204030204" pitchFamily="34" charset="0"/>
              </a:rPr>
              <a:t>orderId</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orderId</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orderId</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getOrderStatus</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orderStatus</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setOrderStatus</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orderStatus</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orderStatus</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orderStatus</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getSecurityCode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securityCode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p:txBody>
      </p:sp>
      <p:sp>
        <p:nvSpPr>
          <p:cNvPr id="6" name="Rectangle 5">
            <a:extLst>
              <a:ext uri="{FF2B5EF4-FFF2-40B4-BE49-F238E27FC236}">
                <a16:creationId xmlns:a16="http://schemas.microsoft.com/office/drawing/2014/main" id="{809B84A9-2004-4645-81FF-759FB5FFCED0}"/>
              </a:ext>
            </a:extLst>
          </p:cNvPr>
          <p:cNvSpPr/>
          <p:nvPr/>
        </p:nvSpPr>
        <p:spPr>
          <a:xfrm>
            <a:off x="4804144" y="1157178"/>
            <a:ext cx="4035056" cy="3970318"/>
          </a:xfrm>
          <a:prstGeom prst="rect">
            <a:avLst/>
          </a:prstGeom>
        </p:spPr>
        <p:txBody>
          <a:bodyPr wrap="square">
            <a:spAutoFit/>
          </a:bodyPr>
          <a:lstStyle/>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setSecurityCode</a:t>
            </a:r>
            <a:r>
              <a:rPr lang="en-IN" sz="1200" b="1" dirty="0">
                <a:solidFill>
                  <a:srgbClr val="000000"/>
                </a:solidFill>
                <a:latin typeface="Calibri" panose="020F0502020204030204" pitchFamily="34" charset="0"/>
                <a:cs typeface="Calibri" panose="020F0502020204030204" pitchFamily="34" charset="0"/>
              </a:rPr>
              <a:t>(String </a:t>
            </a:r>
            <a:r>
              <a:rPr lang="en-IN" sz="1200" b="1" dirty="0" err="1">
                <a:solidFill>
                  <a:srgbClr val="6A3E3E"/>
                </a:solidFill>
                <a:latin typeface="Calibri" panose="020F0502020204030204" pitchFamily="34" charset="0"/>
                <a:cs typeface="Calibri" panose="020F0502020204030204" pitchFamily="34" charset="0"/>
              </a:rPr>
              <a:t>securityCode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securityCode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securityCode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Date </a:t>
            </a:r>
            <a:r>
              <a:rPr lang="en-IN" sz="1200" b="1" dirty="0" err="1">
                <a:solidFill>
                  <a:srgbClr val="000000"/>
                </a:solidFill>
                <a:latin typeface="Calibri" panose="020F0502020204030204" pitchFamily="34" charset="0"/>
                <a:cs typeface="Calibri" panose="020F0502020204030204" pitchFamily="34" charset="0"/>
              </a:rPr>
              <a:t>getOrderDate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C0"/>
                </a:solidFill>
                <a:latin typeface="Calibri" panose="020F0502020204030204" pitchFamily="34" charset="0"/>
                <a:cs typeface="Calibri" panose="020F0502020204030204" pitchFamily="34" charset="0"/>
              </a:rPr>
              <a:t>orderDate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setOrderDate</a:t>
            </a:r>
            <a:r>
              <a:rPr lang="en-IN" sz="1200" b="1" dirty="0">
                <a:solidFill>
                  <a:srgbClr val="000000"/>
                </a:solidFill>
                <a:latin typeface="Calibri" panose="020F0502020204030204" pitchFamily="34" charset="0"/>
                <a:cs typeface="Calibri" panose="020F0502020204030204" pitchFamily="34" charset="0"/>
              </a:rPr>
              <a:t>(Date </a:t>
            </a:r>
            <a:r>
              <a:rPr lang="en-IN" sz="1200" b="1" dirty="0" err="1">
                <a:solidFill>
                  <a:srgbClr val="6A3E3E"/>
                </a:solidFill>
                <a:latin typeface="Calibri" panose="020F0502020204030204" pitchFamily="34" charset="0"/>
                <a:cs typeface="Calibri" panose="020F0502020204030204" pitchFamily="34" charset="0"/>
              </a:rPr>
              <a:t>orderDate</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orderDate</a:t>
            </a:r>
            <a:r>
              <a:rPr lang="en-IN" sz="1200" b="1" dirty="0">
                <a:solidFill>
                  <a:srgbClr val="000000"/>
                </a:solidFill>
                <a:latin typeface="Calibri" panose="020F0502020204030204" pitchFamily="34" charset="0"/>
                <a:cs typeface="Calibri" panose="020F0502020204030204" pitchFamily="34" charset="0"/>
              </a:rPr>
              <a:t> = </a:t>
            </a:r>
            <a:r>
              <a:rPr lang="en-IN" sz="1200" b="1" dirty="0" err="1">
                <a:solidFill>
                  <a:srgbClr val="6A3E3E"/>
                </a:solidFill>
                <a:latin typeface="Calibri" panose="020F0502020204030204" pitchFamily="34" charset="0"/>
                <a:cs typeface="Calibri" panose="020F0502020204030204" pitchFamily="34" charset="0"/>
              </a:rPr>
              <a:t>orderDate</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String </a:t>
            </a:r>
            <a:r>
              <a:rPr lang="en-IN" sz="1200" b="1" dirty="0" err="1">
                <a:solidFill>
                  <a:srgbClr val="000000"/>
                </a:solidFill>
                <a:latin typeface="Calibri" panose="020F0502020204030204" pitchFamily="34" charset="0"/>
                <a:cs typeface="Calibri" panose="020F0502020204030204" pitchFamily="34" charset="0"/>
              </a:rPr>
              <a:t>getDescription</a:t>
            </a:r>
            <a:r>
              <a:rPr lang="en-IN" sz="1200" b="1" dirty="0">
                <a:solidFill>
                  <a:srgbClr val="000000"/>
                </a:solidFill>
                <a:latin typeface="Calibri" panose="020F0502020204030204" pitchFamily="34" charset="0"/>
                <a:cs typeface="Calibri" panose="020F0502020204030204" pitchFamily="34" charset="0"/>
              </a:rPr>
              <a:t>() {</a:t>
            </a:r>
          </a:p>
          <a:p>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0000C0"/>
                </a:solidFill>
                <a:latin typeface="Calibri" panose="020F0502020204030204" pitchFamily="34" charset="0"/>
                <a:cs typeface="Calibri" panose="020F0502020204030204" pitchFamily="34" charset="0"/>
              </a:rPr>
              <a:t>description</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void</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setDescription</a:t>
            </a:r>
            <a:r>
              <a:rPr lang="en-IN" sz="1200" b="1" dirty="0">
                <a:solidFill>
                  <a:srgbClr val="000000"/>
                </a:solidFill>
                <a:latin typeface="Calibri" panose="020F0502020204030204" pitchFamily="34" charset="0"/>
                <a:cs typeface="Calibri" panose="020F0502020204030204" pitchFamily="34" charset="0"/>
              </a:rPr>
              <a:t>(String </a:t>
            </a:r>
            <a:r>
              <a:rPr lang="en-IN" sz="1200" b="1" dirty="0">
                <a:solidFill>
                  <a:srgbClr val="6A3E3E"/>
                </a:solidFill>
                <a:latin typeface="Calibri" panose="020F0502020204030204" pitchFamily="34" charset="0"/>
                <a:cs typeface="Calibri" panose="020F0502020204030204" pitchFamily="34" charset="0"/>
              </a:rPr>
              <a:t>description</a:t>
            </a:r>
            <a:r>
              <a:rPr lang="en-IN" sz="1200" b="1" dirty="0">
                <a:solidFill>
                  <a:srgbClr val="000000"/>
                </a:solidFill>
                <a:latin typeface="Calibri" panose="020F0502020204030204" pitchFamily="34" charset="0"/>
                <a:cs typeface="Calibri" panose="020F0502020204030204" pitchFamily="34" charset="0"/>
              </a:rPr>
              <a:t>) {</a:t>
            </a:r>
          </a:p>
          <a:p>
            <a:r>
              <a:rPr lang="en-IN" sz="1200" b="1" dirty="0" err="1">
                <a:solidFill>
                  <a:srgbClr val="7F0055"/>
                </a:solidFill>
                <a:latin typeface="Calibri" panose="020F0502020204030204" pitchFamily="34" charset="0"/>
                <a:cs typeface="Calibri" panose="020F0502020204030204" pitchFamily="34" charset="0"/>
              </a:rPr>
              <a:t>this</a:t>
            </a:r>
            <a:r>
              <a:rPr lang="en-IN" sz="1200" b="1" dirty="0" err="1">
                <a:solidFill>
                  <a:srgbClr val="000000"/>
                </a:solidFill>
                <a:latin typeface="Calibri" panose="020F0502020204030204" pitchFamily="34" charset="0"/>
                <a:cs typeface="Calibri" panose="020F0502020204030204" pitchFamily="34" charset="0"/>
              </a:rPr>
              <a:t>.</a:t>
            </a:r>
            <a:r>
              <a:rPr lang="en-IN" sz="1200" b="1" dirty="0" err="1">
                <a:solidFill>
                  <a:srgbClr val="0000C0"/>
                </a:solidFill>
                <a:latin typeface="Calibri" panose="020F0502020204030204" pitchFamily="34" charset="0"/>
                <a:cs typeface="Calibri" panose="020F0502020204030204" pitchFamily="34" charset="0"/>
              </a:rPr>
              <a:t>description</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description</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0674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Demo: Real world Example with Spring Cont..</a:t>
            </a:r>
          </a:p>
        </p:txBody>
      </p:sp>
      <p:sp>
        <p:nvSpPr>
          <p:cNvPr id="3" name="Rectangle 2">
            <a:extLst>
              <a:ext uri="{FF2B5EF4-FFF2-40B4-BE49-F238E27FC236}">
                <a16:creationId xmlns:a16="http://schemas.microsoft.com/office/drawing/2014/main" id="{ECC07128-6DC8-429D-BDBF-6EB6F568381D}"/>
              </a:ext>
            </a:extLst>
          </p:cNvPr>
          <p:cNvSpPr/>
          <p:nvPr/>
        </p:nvSpPr>
        <p:spPr>
          <a:xfrm>
            <a:off x="76200" y="990600"/>
            <a:ext cx="4506433" cy="5940088"/>
          </a:xfrm>
          <a:prstGeom prst="rect">
            <a:avLst/>
          </a:prstGeom>
        </p:spPr>
        <p:txBody>
          <a:bodyPr wrap="square">
            <a:spAutoFit/>
          </a:bodyPr>
          <a:lstStyle/>
          <a:p>
            <a:r>
              <a:rPr lang="en-IN" sz="1000" b="1" dirty="0">
                <a:solidFill>
                  <a:srgbClr val="7F0055"/>
                </a:solidFill>
                <a:latin typeface="Calibri" panose="020F0502020204030204" pitchFamily="34" charset="0"/>
                <a:cs typeface="Calibri" panose="020F0502020204030204" pitchFamily="34" charset="0"/>
              </a:rPr>
              <a:t>package</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com.test.junit.spring</a:t>
            </a:r>
            <a:r>
              <a:rPr lang="en-IN" sz="1000" b="1"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org.junit.After</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org.junit.AfterClass</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org.junit.Before</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org.junit.BeforeClass</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org.junit.runner.RunWith</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static</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org.junit.Assert</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static</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org.hamcrest.CoreMatchers</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static</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org.hamcrest.BaseMatcher</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org.springframework.beans.factory.annotation.Autowired</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com.test.junit.main.AppConfig</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com.test.junit.model.Order</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com.test.junit.spring.service.SampleService</a:t>
            </a:r>
            <a:r>
              <a:rPr lang="en-IN" sz="1000" b="1" dirty="0">
                <a:solidFill>
                  <a:srgbClr val="000000"/>
                </a:solidFill>
                <a:latin typeface="Calibri" panose="020F0502020204030204" pitchFamily="34" charset="0"/>
                <a:cs typeface="Calibri" panose="020F0502020204030204" pitchFamily="34" charset="0"/>
              </a:rPr>
              <a:t>;</a:t>
            </a:r>
            <a:endParaRPr lang="en-IN" sz="1000" b="1" u="sng" dirty="0">
              <a:solidFill>
                <a:srgbClr val="000000"/>
              </a:solidFill>
              <a:latin typeface="Calibri" panose="020F0502020204030204" pitchFamily="34" charset="0"/>
              <a:cs typeface="Calibri" panose="020F0502020204030204" pitchFamily="34" charset="0"/>
            </a:endParaRP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static</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org.junit.Assert.</a:t>
            </a:r>
            <a:r>
              <a:rPr lang="en-IN" sz="1000" b="1" i="1" dirty="0" err="1">
                <a:solidFill>
                  <a:srgbClr val="000000"/>
                </a:solidFill>
                <a:latin typeface="Calibri" panose="020F0502020204030204" pitchFamily="34" charset="0"/>
                <a:cs typeface="Calibri" panose="020F0502020204030204" pitchFamily="34" charset="0"/>
              </a:rPr>
              <a:t>assertEquals</a:t>
            </a:r>
            <a:r>
              <a:rPr lang="en-IN" sz="1000" b="1" i="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org.springframework.context.annotation.Bean</a:t>
            </a:r>
            <a:r>
              <a:rPr lang="en-IN" sz="1000" b="1"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import</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org.springframework.context.annotation.Configuration</a:t>
            </a:r>
            <a:r>
              <a:rPr lang="en-IN" sz="1000" b="1"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dirty="0">
                <a:solidFill>
                  <a:srgbClr val="646464"/>
                </a:solidFill>
                <a:latin typeface="Calibri" panose="020F0502020204030204" pitchFamily="34" charset="0"/>
                <a:cs typeface="Calibri" panose="020F0502020204030204" pitchFamily="34" charset="0"/>
              </a:rPr>
              <a:t>@</a:t>
            </a:r>
            <a:r>
              <a:rPr lang="en-IN" sz="1000" dirty="0" err="1">
                <a:solidFill>
                  <a:srgbClr val="646464"/>
                </a:solidFill>
                <a:latin typeface="Calibri" panose="020F0502020204030204" pitchFamily="34" charset="0"/>
                <a:cs typeface="Calibri" panose="020F0502020204030204" pitchFamily="34" charset="0"/>
              </a:rPr>
              <a:t>RunWith</a:t>
            </a:r>
            <a:r>
              <a:rPr lang="en-IN" sz="1000" dirty="0">
                <a:solidFill>
                  <a:srgbClr val="000000"/>
                </a:solidFill>
                <a:latin typeface="Calibri" panose="020F0502020204030204" pitchFamily="34" charset="0"/>
                <a:cs typeface="Calibri" panose="020F0502020204030204" pitchFamily="34" charset="0"/>
              </a:rPr>
              <a:t>(</a:t>
            </a:r>
            <a:r>
              <a:rPr lang="en-IN" sz="1000" u="sng" dirty="0">
                <a:solidFill>
                  <a:srgbClr val="000000"/>
                </a:solidFill>
                <a:latin typeface="Calibri" panose="020F0502020204030204" pitchFamily="34" charset="0"/>
                <a:cs typeface="Calibri" panose="020F0502020204030204" pitchFamily="34" charset="0"/>
              </a:rPr>
              <a:t>SpringJUnit4ClassRunner.</a:t>
            </a:r>
            <a:r>
              <a:rPr lang="en-IN" sz="1000" b="1" u="sng" dirty="0">
                <a:solidFill>
                  <a:srgbClr val="7F0055"/>
                </a:solidFill>
                <a:latin typeface="Calibri" panose="020F0502020204030204" pitchFamily="34" charset="0"/>
                <a:cs typeface="Calibri" panose="020F0502020204030204" pitchFamily="34" charset="0"/>
              </a:rPr>
              <a:t>class</a:t>
            </a:r>
            <a:r>
              <a:rPr lang="en-IN" sz="1000" b="1" u="sng" dirty="0">
                <a:solidFill>
                  <a:srgbClr val="000000"/>
                </a:solidFill>
                <a:latin typeface="Calibri" panose="020F0502020204030204" pitchFamily="34" charset="0"/>
                <a:cs typeface="Calibri" panose="020F0502020204030204" pitchFamily="34" charset="0"/>
              </a:rPr>
              <a:t>)</a:t>
            </a:r>
          </a:p>
          <a:p>
            <a:r>
              <a:rPr lang="en-IN" sz="1000" dirty="0">
                <a:solidFill>
                  <a:srgbClr val="646464"/>
                </a:solidFill>
                <a:latin typeface="Calibri" panose="020F0502020204030204" pitchFamily="34" charset="0"/>
                <a:cs typeface="Calibri" panose="020F0502020204030204" pitchFamily="34" charset="0"/>
              </a:rPr>
              <a:t>@</a:t>
            </a:r>
            <a:r>
              <a:rPr lang="en-IN" sz="1000" u="sng" dirty="0" err="1">
                <a:solidFill>
                  <a:srgbClr val="000000"/>
                </a:solidFill>
                <a:latin typeface="Calibri" panose="020F0502020204030204" pitchFamily="34" charset="0"/>
                <a:cs typeface="Calibri" panose="020F0502020204030204" pitchFamily="34" charset="0"/>
              </a:rPr>
              <a:t>ContextConfiguration</a:t>
            </a:r>
            <a:r>
              <a:rPr lang="en-IN" sz="1000" u="sng" dirty="0">
                <a:solidFill>
                  <a:srgbClr val="000000"/>
                </a:solidFill>
                <a:latin typeface="Calibri" panose="020F0502020204030204" pitchFamily="34" charset="0"/>
                <a:cs typeface="Calibri" panose="020F0502020204030204" pitchFamily="34" charset="0"/>
              </a:rPr>
              <a:t>(classes=</a:t>
            </a:r>
            <a:r>
              <a:rPr lang="en-IN" sz="1000" u="sng" dirty="0" err="1">
                <a:solidFill>
                  <a:srgbClr val="000000"/>
                </a:solidFill>
                <a:latin typeface="Calibri" panose="020F0502020204030204" pitchFamily="34" charset="0"/>
                <a:cs typeface="Calibri" panose="020F0502020204030204" pitchFamily="34" charset="0"/>
              </a:rPr>
              <a:t>AppConfig.</a:t>
            </a:r>
            <a:r>
              <a:rPr lang="en-IN" sz="1000" b="1" u="sng" dirty="0" err="1">
                <a:solidFill>
                  <a:srgbClr val="7F0055"/>
                </a:solidFill>
                <a:latin typeface="Calibri" panose="020F0502020204030204" pitchFamily="34" charset="0"/>
                <a:cs typeface="Calibri" panose="020F0502020204030204" pitchFamily="34" charset="0"/>
              </a:rPr>
              <a:t>class</a:t>
            </a:r>
            <a:r>
              <a:rPr lang="en-IN" sz="1000" b="1" u="sng" dirty="0" err="1">
                <a:solidFill>
                  <a:srgbClr val="000000"/>
                </a:solidFill>
                <a:latin typeface="Calibri" panose="020F0502020204030204" pitchFamily="34" charset="0"/>
                <a:cs typeface="Calibri" panose="020F0502020204030204" pitchFamily="34" charset="0"/>
              </a:rPr>
              <a:t>,loader</a:t>
            </a:r>
            <a:r>
              <a:rPr lang="en-IN" sz="1000" b="1" u="sng" dirty="0">
                <a:solidFill>
                  <a:srgbClr val="000000"/>
                </a:solidFill>
                <a:latin typeface="Calibri" panose="020F0502020204030204" pitchFamily="34" charset="0"/>
                <a:cs typeface="Calibri" panose="020F0502020204030204" pitchFamily="34" charset="0"/>
              </a:rPr>
              <a:t>=</a:t>
            </a:r>
            <a:r>
              <a:rPr lang="en-IN" sz="1000" b="1" u="sng" dirty="0" err="1">
                <a:solidFill>
                  <a:srgbClr val="000000"/>
                </a:solidFill>
                <a:latin typeface="Calibri" panose="020F0502020204030204" pitchFamily="34" charset="0"/>
                <a:cs typeface="Calibri" panose="020F0502020204030204" pitchFamily="34" charset="0"/>
              </a:rPr>
              <a:t>AnnotationConfigContextLoader.</a:t>
            </a:r>
            <a:r>
              <a:rPr lang="en-IN" sz="1000" b="1" u="sng" dirty="0" err="1">
                <a:solidFill>
                  <a:srgbClr val="7F0055"/>
                </a:solidFill>
                <a:latin typeface="Calibri" panose="020F0502020204030204" pitchFamily="34" charset="0"/>
                <a:cs typeface="Calibri" panose="020F0502020204030204" pitchFamily="34" charset="0"/>
              </a:rPr>
              <a:t>class</a:t>
            </a:r>
            <a:r>
              <a:rPr lang="en-IN" sz="1000" b="1" u="sng"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public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class</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JUnitSpringExample</a:t>
            </a:r>
            <a:r>
              <a:rPr lang="en-IN" sz="1000" b="1" dirty="0">
                <a:solidFill>
                  <a:srgbClr val="000000"/>
                </a:solidFill>
                <a:latin typeface="Calibri" panose="020F0502020204030204" pitchFamily="34" charset="0"/>
                <a:cs typeface="Calibri" panose="020F0502020204030204" pitchFamily="34" charset="0"/>
              </a:rPr>
              <a:t> {</a:t>
            </a:r>
          </a:p>
          <a:p>
            <a:endParaRPr lang="en-IN" sz="1000" dirty="0">
              <a:latin typeface="Calibri" panose="020F0502020204030204" pitchFamily="34" charset="0"/>
              <a:cs typeface="Calibri" panose="020F0502020204030204" pitchFamily="34" charset="0"/>
            </a:endParaRPr>
          </a:p>
          <a:p>
            <a:r>
              <a:rPr lang="en-IN" sz="1000" dirty="0">
                <a:solidFill>
                  <a:srgbClr val="646464"/>
                </a:solidFill>
                <a:latin typeface="Calibri" panose="020F0502020204030204" pitchFamily="34" charset="0"/>
                <a:cs typeface="Calibri" panose="020F0502020204030204" pitchFamily="34" charset="0"/>
              </a:rPr>
              <a:t>@</a:t>
            </a:r>
            <a:r>
              <a:rPr lang="en-IN" sz="1000" dirty="0" err="1">
                <a:solidFill>
                  <a:srgbClr val="646464"/>
                </a:solidFill>
                <a:latin typeface="Calibri" panose="020F0502020204030204" pitchFamily="34" charset="0"/>
                <a:cs typeface="Calibri" panose="020F0502020204030204" pitchFamily="34" charset="0"/>
              </a:rPr>
              <a:t>Autowired</a:t>
            </a:r>
            <a:endParaRPr lang="en-IN" sz="1000" dirty="0">
              <a:solidFill>
                <a:srgbClr val="646464"/>
              </a:solidFill>
              <a:latin typeface="Calibri" panose="020F0502020204030204" pitchFamily="34" charset="0"/>
              <a:cs typeface="Calibri" panose="020F0502020204030204" pitchFamily="34" charset="0"/>
            </a:endParaRPr>
          </a:p>
          <a:p>
            <a:r>
              <a:rPr lang="en-IN" sz="1000" b="1" dirty="0">
                <a:solidFill>
                  <a:srgbClr val="7F0055"/>
                </a:solidFill>
                <a:latin typeface="Calibri" panose="020F0502020204030204" pitchFamily="34" charset="0"/>
                <a:cs typeface="Calibri" panose="020F0502020204030204" pitchFamily="34" charset="0"/>
              </a:rPr>
              <a:t>private</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SampleService</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C0"/>
                </a:solidFill>
                <a:latin typeface="Calibri" panose="020F0502020204030204" pitchFamily="34" charset="0"/>
                <a:cs typeface="Calibri" panose="020F0502020204030204" pitchFamily="34" charset="0"/>
              </a:rPr>
              <a:t>sampleService</a:t>
            </a:r>
            <a:r>
              <a:rPr lang="en-IN" sz="1000" b="1"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dirty="0">
                <a:solidFill>
                  <a:srgbClr val="646464"/>
                </a:solidFill>
                <a:latin typeface="Calibri" panose="020F0502020204030204" pitchFamily="34" charset="0"/>
                <a:cs typeface="Calibri" panose="020F0502020204030204" pitchFamily="34" charset="0"/>
              </a:rPr>
              <a:t>@</a:t>
            </a:r>
            <a:r>
              <a:rPr lang="en-IN" sz="1000" dirty="0" err="1">
                <a:solidFill>
                  <a:srgbClr val="646464"/>
                </a:solidFill>
                <a:latin typeface="Calibri" panose="020F0502020204030204" pitchFamily="34" charset="0"/>
                <a:cs typeface="Calibri" panose="020F0502020204030204" pitchFamily="34" charset="0"/>
              </a:rPr>
              <a:t>BeforeClass</a:t>
            </a:r>
            <a:endParaRPr lang="en-IN" sz="1000" dirty="0">
              <a:solidFill>
                <a:srgbClr val="646464"/>
              </a:solidFill>
              <a:latin typeface="Calibri" panose="020F0502020204030204" pitchFamily="34" charset="0"/>
              <a:cs typeface="Calibri" panose="020F0502020204030204" pitchFamily="34" charset="0"/>
            </a:endParaRPr>
          </a:p>
          <a:p>
            <a:r>
              <a:rPr lang="en-IN" sz="1000" b="1" dirty="0">
                <a:solidFill>
                  <a:srgbClr val="7F0055"/>
                </a:solidFill>
                <a:latin typeface="Calibri" panose="020F0502020204030204" pitchFamily="34" charset="0"/>
                <a:cs typeface="Calibri" panose="020F0502020204030204" pitchFamily="34" charset="0"/>
              </a:rPr>
              <a:t>public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static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void</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setUp</a:t>
            </a:r>
            <a:r>
              <a:rPr lang="en-IN" sz="1000" b="1" dirty="0">
                <a:solidFill>
                  <a:srgbClr val="000000"/>
                </a:solidFill>
                <a:latin typeface="Calibri" panose="020F0502020204030204" pitchFamily="34" charset="0"/>
                <a:cs typeface="Calibri" panose="020F0502020204030204" pitchFamily="34" charset="0"/>
              </a:rPr>
              <a:t>() {</a:t>
            </a:r>
          </a:p>
          <a:p>
            <a:r>
              <a:rPr lang="en-IN" sz="1000" dirty="0" err="1">
                <a:solidFill>
                  <a:srgbClr val="000000"/>
                </a:solidFill>
                <a:latin typeface="Calibri" panose="020F0502020204030204" pitchFamily="34" charset="0"/>
                <a:cs typeface="Calibri" panose="020F0502020204030204" pitchFamily="34" charset="0"/>
              </a:rPr>
              <a:t>System.</a:t>
            </a:r>
            <a:r>
              <a:rPr lang="en-IN" sz="1000" b="1" i="1" dirty="0" err="1">
                <a:solidFill>
                  <a:srgbClr val="0000C0"/>
                </a:solidFill>
                <a:latin typeface="Calibri" panose="020F0502020204030204" pitchFamily="34" charset="0"/>
                <a:cs typeface="Calibri" panose="020F0502020204030204" pitchFamily="34" charset="0"/>
              </a:rPr>
              <a:t>out</a:t>
            </a:r>
            <a:r>
              <a:rPr lang="en-IN" sz="1000" b="1" i="1" dirty="0" err="1">
                <a:solidFill>
                  <a:srgbClr val="000000"/>
                </a:solidFill>
                <a:latin typeface="Calibri" panose="020F0502020204030204" pitchFamily="34" charset="0"/>
                <a:cs typeface="Calibri" panose="020F0502020204030204" pitchFamily="34" charset="0"/>
              </a:rPr>
              <a:t>.println</a:t>
            </a:r>
            <a:r>
              <a:rPr lang="en-IN" sz="1000" b="1" i="1" dirty="0">
                <a:solidFill>
                  <a:srgbClr val="000000"/>
                </a:solidFill>
                <a:latin typeface="Calibri" panose="020F0502020204030204" pitchFamily="34" charset="0"/>
                <a:cs typeface="Calibri" panose="020F0502020204030204" pitchFamily="34" charset="0"/>
              </a:rPr>
              <a:t>(</a:t>
            </a:r>
            <a:r>
              <a:rPr lang="en-IN" sz="1000" b="1" i="1" dirty="0">
                <a:solidFill>
                  <a:srgbClr val="2A00FF"/>
                </a:solidFill>
                <a:latin typeface="Calibri" panose="020F0502020204030204" pitchFamily="34" charset="0"/>
                <a:cs typeface="Calibri" panose="020F0502020204030204" pitchFamily="34" charset="0"/>
              </a:rPr>
              <a:t>"-----&gt; SETUP &lt;-----"</a:t>
            </a:r>
            <a:r>
              <a:rPr lang="en-IN" sz="1000" b="1" i="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dirty="0">
                <a:solidFill>
                  <a:srgbClr val="646464"/>
                </a:solidFill>
                <a:latin typeface="Calibri" panose="020F0502020204030204" pitchFamily="34" charset="0"/>
                <a:cs typeface="Calibri" panose="020F0502020204030204" pitchFamily="34" charset="0"/>
              </a:rPr>
              <a:t>@Test</a:t>
            </a:r>
          </a:p>
          <a:p>
            <a:r>
              <a:rPr lang="en-IN" sz="1000" b="1" dirty="0">
                <a:solidFill>
                  <a:srgbClr val="7F0055"/>
                </a:solidFill>
                <a:latin typeface="Calibri" panose="020F0502020204030204" pitchFamily="34" charset="0"/>
                <a:cs typeface="Calibri" panose="020F0502020204030204" pitchFamily="34" charset="0"/>
              </a:rPr>
              <a:t>public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void</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testSampleService</a:t>
            </a:r>
            <a:r>
              <a:rPr lang="en-IN" sz="1000" b="1" dirty="0">
                <a:solidFill>
                  <a:srgbClr val="000000"/>
                </a:solidFill>
                <a:latin typeface="Calibri" panose="020F0502020204030204" pitchFamily="34" charset="0"/>
                <a:cs typeface="Calibri" panose="020F0502020204030204" pitchFamily="34" charset="0"/>
              </a:rPr>
              <a:t>() {</a:t>
            </a:r>
          </a:p>
          <a:p>
            <a:r>
              <a:rPr lang="en-IN" sz="1000" i="1" dirty="0" err="1">
                <a:solidFill>
                  <a:srgbClr val="000000"/>
                </a:solidFill>
                <a:latin typeface="Calibri" panose="020F0502020204030204" pitchFamily="34" charset="0"/>
                <a:cs typeface="Calibri" panose="020F0502020204030204" pitchFamily="34" charset="0"/>
              </a:rPr>
              <a:t>assertEquals</a:t>
            </a:r>
            <a:r>
              <a:rPr lang="en-IN" sz="1000" i="1" dirty="0">
                <a:solidFill>
                  <a:srgbClr val="000000"/>
                </a:solidFill>
                <a:latin typeface="Calibri" panose="020F0502020204030204" pitchFamily="34" charset="0"/>
                <a:cs typeface="Calibri" panose="020F0502020204030204" pitchFamily="34" charset="0"/>
              </a:rPr>
              <a:t>(</a:t>
            </a:r>
            <a:r>
              <a:rPr lang="en-IN" sz="1000" i="1" dirty="0">
                <a:solidFill>
                  <a:srgbClr val="2A00FF"/>
                </a:solidFill>
                <a:latin typeface="Calibri" panose="020F0502020204030204" pitchFamily="34" charset="0"/>
                <a:cs typeface="Calibri" panose="020F0502020204030204" pitchFamily="34" charset="0"/>
              </a:rPr>
              <a:t>"class com.test.junit.spring.service.SampleServiceImpl"</a:t>
            </a:r>
            <a:r>
              <a:rPr lang="en-IN" sz="1000" i="1" dirty="0">
                <a:solidFill>
                  <a:srgbClr val="000000"/>
                </a:solidFill>
                <a:latin typeface="Calibri" panose="020F0502020204030204" pitchFamily="34" charset="0"/>
                <a:cs typeface="Calibri" panose="020F0502020204030204" pitchFamily="34" charset="0"/>
              </a:rPr>
              <a:t>,</a:t>
            </a:r>
            <a:r>
              <a:rPr lang="en-IN" sz="1000" b="1" i="1" dirty="0">
                <a:solidFill>
                  <a:srgbClr val="7F0055"/>
                </a:solidFill>
                <a:latin typeface="Calibri" panose="020F0502020204030204" pitchFamily="34" charset="0"/>
                <a:cs typeface="Calibri" panose="020F0502020204030204" pitchFamily="34" charset="0"/>
              </a:rPr>
              <a:t>this</a:t>
            </a:r>
            <a:r>
              <a:rPr lang="en-IN" sz="1000" b="1" i="1" dirty="0">
                <a:solidFill>
                  <a:srgbClr val="000000"/>
                </a:solidFill>
                <a:latin typeface="Calibri" panose="020F0502020204030204" pitchFamily="34" charset="0"/>
                <a:cs typeface="Calibri" panose="020F0502020204030204" pitchFamily="34" charset="0"/>
              </a:rPr>
              <a:t>.</a:t>
            </a:r>
            <a:r>
              <a:rPr lang="en-IN" sz="1000" b="1" i="1" dirty="0">
                <a:solidFill>
                  <a:srgbClr val="0000C0"/>
                </a:solidFill>
                <a:latin typeface="Calibri" panose="020F0502020204030204" pitchFamily="34" charset="0"/>
                <a:cs typeface="Calibri" panose="020F0502020204030204" pitchFamily="34" charset="0"/>
              </a:rPr>
              <a:t>sampleService</a:t>
            </a:r>
            <a:r>
              <a:rPr lang="en-IN" sz="1000" b="1" i="1" dirty="0">
                <a:solidFill>
                  <a:srgbClr val="000000"/>
                </a:solidFill>
                <a:latin typeface="Calibri" panose="020F0502020204030204" pitchFamily="34" charset="0"/>
                <a:cs typeface="Calibri" panose="020F0502020204030204" pitchFamily="34" charset="0"/>
              </a:rPr>
              <a:t>.getClass().</a:t>
            </a:r>
            <a:r>
              <a:rPr lang="en-IN" sz="1000" b="1" i="1" dirty="0" err="1">
                <a:solidFill>
                  <a:srgbClr val="000000"/>
                </a:solidFill>
                <a:latin typeface="Calibri" panose="020F0502020204030204" pitchFamily="34" charset="0"/>
                <a:cs typeface="Calibri" panose="020F0502020204030204" pitchFamily="34" charset="0"/>
              </a:rPr>
              <a:t>toString</a:t>
            </a:r>
            <a:r>
              <a:rPr lang="en-IN" sz="1000" b="1" i="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a:t>
            </a:r>
          </a:p>
        </p:txBody>
      </p:sp>
      <p:sp>
        <p:nvSpPr>
          <p:cNvPr id="6" name="Rectangle 5">
            <a:extLst>
              <a:ext uri="{FF2B5EF4-FFF2-40B4-BE49-F238E27FC236}">
                <a16:creationId xmlns:a16="http://schemas.microsoft.com/office/drawing/2014/main" id="{72BCE138-5D2F-4636-B795-1843706E20F5}"/>
              </a:ext>
            </a:extLst>
          </p:cNvPr>
          <p:cNvSpPr/>
          <p:nvPr/>
        </p:nvSpPr>
        <p:spPr>
          <a:xfrm>
            <a:off x="4570228" y="990600"/>
            <a:ext cx="4315046" cy="5324535"/>
          </a:xfrm>
          <a:prstGeom prst="rect">
            <a:avLst/>
          </a:prstGeom>
        </p:spPr>
        <p:txBody>
          <a:bodyPr wrap="square">
            <a:spAutoFit/>
          </a:bodyPr>
          <a:lstStyle/>
          <a:p>
            <a:endParaRPr lang="en-IN" sz="1000" dirty="0">
              <a:latin typeface="Calibri" panose="020F0502020204030204" pitchFamily="34" charset="0"/>
              <a:cs typeface="Calibri" panose="020F0502020204030204" pitchFamily="34" charset="0"/>
            </a:endParaRPr>
          </a:p>
          <a:p>
            <a:r>
              <a:rPr lang="en-IN" sz="1000" dirty="0">
                <a:solidFill>
                  <a:srgbClr val="646464"/>
                </a:solidFill>
                <a:latin typeface="Calibri" panose="020F0502020204030204" pitchFamily="34" charset="0"/>
                <a:cs typeface="Calibri" panose="020F0502020204030204" pitchFamily="34" charset="0"/>
              </a:rPr>
              <a:t>@Test</a:t>
            </a:r>
          </a:p>
          <a:p>
            <a:r>
              <a:rPr lang="en-IN" sz="1000" b="1" dirty="0">
                <a:solidFill>
                  <a:srgbClr val="7F0055"/>
                </a:solidFill>
                <a:latin typeface="Calibri" panose="020F0502020204030204" pitchFamily="34" charset="0"/>
                <a:cs typeface="Calibri" panose="020F0502020204030204" pitchFamily="34" charset="0"/>
              </a:rPr>
              <a:t>public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void</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testSampleServiceGetAccountDescription</a:t>
            </a:r>
            <a:r>
              <a:rPr lang="en-IN" sz="1000" b="1" dirty="0">
                <a:solidFill>
                  <a:srgbClr val="000000"/>
                </a:solidFill>
                <a:latin typeface="Calibri" panose="020F0502020204030204" pitchFamily="34" charset="0"/>
                <a:cs typeface="Calibri" panose="020F0502020204030204" pitchFamily="34" charset="0"/>
              </a:rPr>
              <a:t>() {</a:t>
            </a:r>
          </a:p>
          <a:p>
            <a:r>
              <a:rPr lang="en-IN" sz="1000" dirty="0">
                <a:solidFill>
                  <a:srgbClr val="3F7F5F"/>
                </a:solidFill>
                <a:latin typeface="Calibri" panose="020F0502020204030204" pitchFamily="34" charset="0"/>
                <a:cs typeface="Calibri" panose="020F0502020204030204" pitchFamily="34" charset="0"/>
              </a:rPr>
              <a:t>//Check if the return description has a 'Description:' string.</a:t>
            </a:r>
          </a:p>
          <a:p>
            <a:r>
              <a:rPr lang="fr-FR" sz="1000" i="1" dirty="0" err="1">
                <a:solidFill>
                  <a:srgbClr val="000000"/>
                </a:solidFill>
                <a:latin typeface="Calibri" panose="020F0502020204030204" pitchFamily="34" charset="0"/>
                <a:cs typeface="Calibri" panose="020F0502020204030204" pitchFamily="34" charset="0"/>
              </a:rPr>
              <a:t>assertTrue</a:t>
            </a:r>
            <a:r>
              <a:rPr lang="fr-FR" sz="1000" i="1" dirty="0">
                <a:solidFill>
                  <a:srgbClr val="000000"/>
                </a:solidFill>
                <a:latin typeface="Calibri" panose="020F0502020204030204" pitchFamily="34" charset="0"/>
                <a:cs typeface="Calibri" panose="020F0502020204030204" pitchFamily="34" charset="0"/>
              </a:rPr>
              <a:t>(</a:t>
            </a:r>
            <a:r>
              <a:rPr lang="fr-FR" sz="1000" i="1" dirty="0" err="1">
                <a:solidFill>
                  <a:srgbClr val="0000C0"/>
                </a:solidFill>
                <a:latin typeface="Calibri" panose="020F0502020204030204" pitchFamily="34" charset="0"/>
                <a:cs typeface="Calibri" panose="020F0502020204030204" pitchFamily="34" charset="0"/>
              </a:rPr>
              <a:t>sampleService</a:t>
            </a:r>
            <a:r>
              <a:rPr lang="fr-FR" sz="1000" i="1" dirty="0" err="1">
                <a:solidFill>
                  <a:srgbClr val="000000"/>
                </a:solidFill>
                <a:latin typeface="Calibri" panose="020F0502020204030204" pitchFamily="34" charset="0"/>
                <a:cs typeface="Calibri" panose="020F0502020204030204" pitchFamily="34" charset="0"/>
              </a:rPr>
              <a:t>.getOrderDescription</a:t>
            </a:r>
            <a:r>
              <a:rPr lang="fr-FR" sz="1000" i="1" dirty="0">
                <a:solidFill>
                  <a:srgbClr val="000000"/>
                </a:solidFill>
                <a:latin typeface="Calibri" panose="020F0502020204030204" pitchFamily="34" charset="0"/>
                <a:cs typeface="Calibri" panose="020F0502020204030204" pitchFamily="34" charset="0"/>
              </a:rPr>
              <a:t>().</a:t>
            </a:r>
            <a:r>
              <a:rPr lang="fr-FR" sz="1000" i="1" dirty="0" err="1">
                <a:solidFill>
                  <a:srgbClr val="000000"/>
                </a:solidFill>
                <a:latin typeface="Calibri" panose="020F0502020204030204" pitchFamily="34" charset="0"/>
                <a:cs typeface="Calibri" panose="020F0502020204030204" pitchFamily="34" charset="0"/>
              </a:rPr>
              <a:t>contains</a:t>
            </a:r>
            <a:r>
              <a:rPr lang="fr-FR" sz="1000" i="1" dirty="0">
                <a:solidFill>
                  <a:srgbClr val="000000"/>
                </a:solidFill>
                <a:latin typeface="Calibri" panose="020F0502020204030204" pitchFamily="34" charset="0"/>
                <a:cs typeface="Calibri" panose="020F0502020204030204" pitchFamily="34" charset="0"/>
              </a:rPr>
              <a:t>(</a:t>
            </a:r>
            <a:r>
              <a:rPr lang="fr-FR" sz="1000" i="1" dirty="0">
                <a:solidFill>
                  <a:srgbClr val="2A00FF"/>
                </a:solidFill>
                <a:latin typeface="Calibri" panose="020F0502020204030204" pitchFamily="34" charset="0"/>
                <a:cs typeface="Calibri" panose="020F0502020204030204" pitchFamily="34" charset="0"/>
              </a:rPr>
              <a:t>"Description:"</a:t>
            </a:r>
            <a:r>
              <a:rPr lang="fr-FR" sz="1000" i="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dirty="0">
                <a:solidFill>
                  <a:srgbClr val="646464"/>
                </a:solidFill>
                <a:latin typeface="Calibri" panose="020F0502020204030204" pitchFamily="34" charset="0"/>
                <a:cs typeface="Calibri" panose="020F0502020204030204" pitchFamily="34" charset="0"/>
              </a:rPr>
              <a:t>@Test</a:t>
            </a:r>
          </a:p>
          <a:p>
            <a:r>
              <a:rPr lang="en-IN" sz="1000" b="1" dirty="0">
                <a:solidFill>
                  <a:srgbClr val="7F0055"/>
                </a:solidFill>
                <a:latin typeface="Calibri" panose="020F0502020204030204" pitchFamily="34" charset="0"/>
                <a:cs typeface="Calibri" panose="020F0502020204030204" pitchFamily="34" charset="0"/>
              </a:rPr>
              <a:t>public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void</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testSampleServiceGetAccountCode</a:t>
            </a:r>
            <a:r>
              <a:rPr lang="en-IN" sz="1000" b="1" dirty="0">
                <a:solidFill>
                  <a:srgbClr val="000000"/>
                </a:solidFill>
                <a:latin typeface="Calibri" panose="020F0502020204030204" pitchFamily="34" charset="0"/>
                <a:cs typeface="Calibri" panose="020F0502020204030204" pitchFamily="34" charset="0"/>
              </a:rPr>
              <a:t>() {</a:t>
            </a:r>
          </a:p>
          <a:p>
            <a:r>
              <a:rPr lang="en-IN" sz="1000" dirty="0">
                <a:solidFill>
                  <a:srgbClr val="3F7F5F"/>
                </a:solidFill>
                <a:latin typeface="Calibri" panose="020F0502020204030204" pitchFamily="34" charset="0"/>
                <a:cs typeface="Calibri" panose="020F0502020204030204" pitchFamily="34" charset="0"/>
              </a:rPr>
              <a:t>//Check if the return description has a 'Code:' string.</a:t>
            </a:r>
          </a:p>
          <a:p>
            <a:r>
              <a:rPr lang="fr-FR" sz="1000" i="1" dirty="0" err="1">
                <a:solidFill>
                  <a:srgbClr val="000000"/>
                </a:solidFill>
                <a:latin typeface="Calibri" panose="020F0502020204030204" pitchFamily="34" charset="0"/>
                <a:cs typeface="Calibri" panose="020F0502020204030204" pitchFamily="34" charset="0"/>
              </a:rPr>
              <a:t>assertTrue</a:t>
            </a:r>
            <a:r>
              <a:rPr lang="fr-FR" sz="1000" i="1" dirty="0">
                <a:solidFill>
                  <a:srgbClr val="000000"/>
                </a:solidFill>
                <a:latin typeface="Calibri" panose="020F0502020204030204" pitchFamily="34" charset="0"/>
                <a:cs typeface="Calibri" panose="020F0502020204030204" pitchFamily="34" charset="0"/>
              </a:rPr>
              <a:t>(</a:t>
            </a:r>
            <a:r>
              <a:rPr lang="fr-FR" sz="1000" i="1" dirty="0" err="1">
                <a:solidFill>
                  <a:srgbClr val="0000C0"/>
                </a:solidFill>
                <a:latin typeface="Calibri" panose="020F0502020204030204" pitchFamily="34" charset="0"/>
                <a:cs typeface="Calibri" panose="020F0502020204030204" pitchFamily="34" charset="0"/>
              </a:rPr>
              <a:t>sampleService</a:t>
            </a:r>
            <a:r>
              <a:rPr lang="fr-FR" sz="1000" i="1" dirty="0" err="1">
                <a:solidFill>
                  <a:srgbClr val="000000"/>
                </a:solidFill>
                <a:latin typeface="Calibri" panose="020F0502020204030204" pitchFamily="34" charset="0"/>
                <a:cs typeface="Calibri" panose="020F0502020204030204" pitchFamily="34" charset="0"/>
              </a:rPr>
              <a:t>.getOrderStringCode</a:t>
            </a:r>
            <a:r>
              <a:rPr lang="fr-FR" sz="1000" i="1" dirty="0">
                <a:solidFill>
                  <a:srgbClr val="000000"/>
                </a:solidFill>
                <a:latin typeface="Calibri" panose="020F0502020204030204" pitchFamily="34" charset="0"/>
                <a:cs typeface="Calibri" panose="020F0502020204030204" pitchFamily="34" charset="0"/>
              </a:rPr>
              <a:t>().</a:t>
            </a:r>
            <a:r>
              <a:rPr lang="fr-FR" sz="1000" i="1" dirty="0" err="1">
                <a:solidFill>
                  <a:srgbClr val="000000"/>
                </a:solidFill>
                <a:latin typeface="Calibri" panose="020F0502020204030204" pitchFamily="34" charset="0"/>
                <a:cs typeface="Calibri" panose="020F0502020204030204" pitchFamily="34" charset="0"/>
              </a:rPr>
              <a:t>contains</a:t>
            </a:r>
            <a:r>
              <a:rPr lang="fr-FR" sz="1000" i="1" dirty="0">
                <a:solidFill>
                  <a:srgbClr val="000000"/>
                </a:solidFill>
                <a:latin typeface="Calibri" panose="020F0502020204030204" pitchFamily="34" charset="0"/>
                <a:cs typeface="Calibri" panose="020F0502020204030204" pitchFamily="34" charset="0"/>
              </a:rPr>
              <a:t>(</a:t>
            </a:r>
            <a:r>
              <a:rPr lang="fr-FR" sz="1000" i="1" dirty="0">
                <a:solidFill>
                  <a:srgbClr val="2A00FF"/>
                </a:solidFill>
                <a:latin typeface="Calibri" panose="020F0502020204030204" pitchFamily="34" charset="0"/>
                <a:cs typeface="Calibri" panose="020F0502020204030204" pitchFamily="34" charset="0"/>
              </a:rPr>
              <a:t>"Code:"</a:t>
            </a:r>
            <a:r>
              <a:rPr lang="fr-FR" sz="1000" i="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a:t>
            </a:r>
          </a:p>
          <a:p>
            <a:endParaRPr lang="en-IN" sz="1000" dirty="0">
              <a:latin typeface="Calibri" panose="020F0502020204030204" pitchFamily="34" charset="0"/>
              <a:cs typeface="Calibri" panose="020F0502020204030204" pitchFamily="34" charset="0"/>
            </a:endParaRPr>
          </a:p>
          <a:p>
            <a:r>
              <a:rPr lang="en-IN" sz="1000" dirty="0">
                <a:solidFill>
                  <a:srgbClr val="646464"/>
                </a:solidFill>
                <a:latin typeface="Calibri" panose="020F0502020204030204" pitchFamily="34" charset="0"/>
                <a:cs typeface="Calibri" panose="020F0502020204030204" pitchFamily="34" charset="0"/>
              </a:rPr>
              <a:t>@Test</a:t>
            </a:r>
          </a:p>
          <a:p>
            <a:r>
              <a:rPr lang="en-IN" sz="1000" b="1" dirty="0">
                <a:solidFill>
                  <a:srgbClr val="7F0055"/>
                </a:solidFill>
                <a:latin typeface="Calibri" panose="020F0502020204030204" pitchFamily="34" charset="0"/>
                <a:cs typeface="Calibri" panose="020F0502020204030204" pitchFamily="34" charset="0"/>
              </a:rPr>
              <a:t>public</a:t>
            </a:r>
            <a:r>
              <a:rPr lang="en-IN" sz="1000" b="1" dirty="0">
                <a:solidFill>
                  <a:srgbClr val="000000"/>
                </a:solidFill>
                <a:latin typeface="Calibri" panose="020F0502020204030204" pitchFamily="34" charset="0"/>
                <a:cs typeface="Calibri" panose="020F0502020204030204" pitchFamily="34" charset="0"/>
              </a:rPr>
              <a:t> </a:t>
            </a:r>
            <a:r>
              <a:rPr lang="en-IN" sz="1000" b="1" dirty="0">
                <a:solidFill>
                  <a:srgbClr val="7F0055"/>
                </a:solidFill>
                <a:latin typeface="Calibri" panose="020F0502020204030204" pitchFamily="34" charset="0"/>
                <a:cs typeface="Calibri" panose="020F0502020204030204" pitchFamily="34" charset="0"/>
              </a:rPr>
              <a:t>void</a:t>
            </a:r>
            <a:r>
              <a:rPr lang="en-IN" sz="1000" b="1" dirty="0">
                <a:solidFill>
                  <a:srgbClr val="000000"/>
                </a:solidFill>
                <a:latin typeface="Calibri" panose="020F0502020204030204" pitchFamily="34" charset="0"/>
                <a:cs typeface="Calibri" panose="020F0502020204030204" pitchFamily="34" charset="0"/>
              </a:rPr>
              <a:t> </a:t>
            </a:r>
            <a:r>
              <a:rPr lang="en-IN" sz="1000" b="1" dirty="0" err="1">
                <a:solidFill>
                  <a:srgbClr val="000000"/>
                </a:solidFill>
                <a:latin typeface="Calibri" panose="020F0502020204030204" pitchFamily="34" charset="0"/>
                <a:cs typeface="Calibri" panose="020F0502020204030204" pitchFamily="34" charset="0"/>
              </a:rPr>
              <a:t>testSampleServiceCreateNewOrder</a:t>
            </a:r>
            <a:r>
              <a:rPr lang="en-IN" sz="1000" b="1" dirty="0">
                <a:solidFill>
                  <a:srgbClr val="000000"/>
                </a:solidFill>
                <a:latin typeface="Calibri" panose="020F0502020204030204" pitchFamily="34" charset="0"/>
                <a:cs typeface="Calibri" panose="020F0502020204030204" pitchFamily="34" charset="0"/>
              </a:rPr>
              <a:t>() {</a:t>
            </a:r>
          </a:p>
          <a:p>
            <a:r>
              <a:rPr lang="en-IN" sz="1000" dirty="0">
                <a:solidFill>
                  <a:srgbClr val="000000"/>
                </a:solidFill>
                <a:latin typeface="Calibri" panose="020F0502020204030204" pitchFamily="34" charset="0"/>
                <a:cs typeface="Calibri" panose="020F0502020204030204" pitchFamily="34" charset="0"/>
              </a:rPr>
              <a:t>Order </a:t>
            </a:r>
            <a:r>
              <a:rPr lang="en-IN" sz="1000" dirty="0" err="1">
                <a:solidFill>
                  <a:srgbClr val="6A3E3E"/>
                </a:solidFill>
                <a:latin typeface="Calibri" panose="020F0502020204030204" pitchFamily="34" charset="0"/>
                <a:cs typeface="Calibri" panose="020F0502020204030204" pitchFamily="34" charset="0"/>
              </a:rPr>
              <a:t>newOrder</a:t>
            </a:r>
            <a:r>
              <a:rPr lang="en-IN" sz="1000" dirty="0">
                <a:solidFill>
                  <a:srgbClr val="000000"/>
                </a:solidFill>
                <a:latin typeface="Calibri" panose="020F0502020204030204" pitchFamily="34" charset="0"/>
                <a:cs typeface="Calibri" panose="020F0502020204030204" pitchFamily="34" charset="0"/>
              </a:rPr>
              <a:t> = </a:t>
            </a:r>
            <a:r>
              <a:rPr lang="en-IN" sz="1000" b="1" dirty="0">
                <a:solidFill>
                  <a:srgbClr val="7F0055"/>
                </a:solidFill>
                <a:latin typeface="Calibri" panose="020F0502020204030204" pitchFamily="34" charset="0"/>
                <a:cs typeface="Calibri" panose="020F0502020204030204" pitchFamily="34" charset="0"/>
              </a:rPr>
              <a:t>new</a:t>
            </a:r>
            <a:r>
              <a:rPr lang="en-IN" sz="1000" b="1" dirty="0">
                <a:solidFill>
                  <a:srgbClr val="000000"/>
                </a:solidFill>
                <a:latin typeface="Calibri" panose="020F0502020204030204" pitchFamily="34" charset="0"/>
                <a:cs typeface="Calibri" panose="020F0502020204030204" pitchFamily="34" charset="0"/>
              </a:rPr>
              <a:t> Order();</a:t>
            </a:r>
          </a:p>
          <a:p>
            <a:r>
              <a:rPr lang="en-IN" sz="1000" dirty="0" err="1">
                <a:solidFill>
                  <a:srgbClr val="6A3E3E"/>
                </a:solidFill>
                <a:latin typeface="Calibri" panose="020F0502020204030204" pitchFamily="34" charset="0"/>
                <a:cs typeface="Calibri" panose="020F0502020204030204" pitchFamily="34" charset="0"/>
              </a:rPr>
              <a:t>newOrder</a:t>
            </a:r>
            <a:r>
              <a:rPr lang="en-IN" sz="1000" dirty="0" err="1">
                <a:solidFill>
                  <a:srgbClr val="000000"/>
                </a:solidFill>
                <a:latin typeface="Calibri" panose="020F0502020204030204" pitchFamily="34" charset="0"/>
                <a:cs typeface="Calibri" panose="020F0502020204030204" pitchFamily="34" charset="0"/>
              </a:rPr>
              <a:t>.setSecurityCode</a:t>
            </a:r>
            <a:r>
              <a:rPr lang="en-IN" sz="1000" dirty="0">
                <a:solidFill>
                  <a:srgbClr val="000000"/>
                </a:solidFill>
                <a:latin typeface="Calibri" panose="020F0502020204030204" pitchFamily="34" charset="0"/>
                <a:cs typeface="Calibri" panose="020F0502020204030204" pitchFamily="34" charset="0"/>
              </a:rPr>
              <a:t>(</a:t>
            </a:r>
            <a:r>
              <a:rPr lang="en-IN" sz="1000" dirty="0">
                <a:solidFill>
                  <a:srgbClr val="2A00FF"/>
                </a:solidFill>
                <a:latin typeface="Calibri" panose="020F0502020204030204" pitchFamily="34" charset="0"/>
                <a:cs typeface="Calibri" panose="020F0502020204030204" pitchFamily="34" charset="0"/>
              </a:rPr>
              <a:t>“ABC"</a:t>
            </a:r>
            <a:r>
              <a:rPr lang="en-IN" sz="1000" dirty="0">
                <a:solidFill>
                  <a:srgbClr val="000000"/>
                </a:solidFill>
                <a:latin typeface="Calibri" panose="020F0502020204030204" pitchFamily="34" charset="0"/>
                <a:cs typeface="Calibri" panose="020F0502020204030204" pitchFamily="34" charset="0"/>
              </a:rPr>
              <a:t>);</a:t>
            </a:r>
          </a:p>
          <a:p>
            <a:r>
              <a:rPr lang="en-IN" sz="1000" dirty="0" err="1">
                <a:solidFill>
                  <a:srgbClr val="6A3E3E"/>
                </a:solidFill>
                <a:latin typeface="Calibri" panose="020F0502020204030204" pitchFamily="34" charset="0"/>
                <a:cs typeface="Calibri" panose="020F0502020204030204" pitchFamily="34" charset="0"/>
              </a:rPr>
              <a:t>newOrder</a:t>
            </a:r>
            <a:r>
              <a:rPr lang="en-IN" sz="1000" dirty="0" err="1">
                <a:solidFill>
                  <a:srgbClr val="000000"/>
                </a:solidFill>
                <a:latin typeface="Calibri" panose="020F0502020204030204" pitchFamily="34" charset="0"/>
                <a:cs typeface="Calibri" panose="020F0502020204030204" pitchFamily="34" charset="0"/>
              </a:rPr>
              <a:t>.setDescription</a:t>
            </a:r>
            <a:r>
              <a:rPr lang="en-IN" sz="1000" dirty="0">
                <a:solidFill>
                  <a:srgbClr val="000000"/>
                </a:solidFill>
                <a:latin typeface="Calibri" panose="020F0502020204030204" pitchFamily="34" charset="0"/>
                <a:cs typeface="Calibri" panose="020F0502020204030204" pitchFamily="34" charset="0"/>
              </a:rPr>
              <a:t>(</a:t>
            </a:r>
            <a:r>
              <a:rPr lang="en-IN" sz="1000" dirty="0">
                <a:solidFill>
                  <a:srgbClr val="2A00FF"/>
                </a:solidFill>
                <a:latin typeface="Calibri" panose="020F0502020204030204" pitchFamily="34" charset="0"/>
                <a:cs typeface="Calibri" panose="020F0502020204030204" pitchFamily="34" charset="0"/>
              </a:rPr>
              <a:t>"Description"</a:t>
            </a:r>
            <a:r>
              <a:rPr lang="en-IN" sz="1000" dirty="0">
                <a:solidFill>
                  <a:srgbClr val="000000"/>
                </a:solidFill>
                <a:latin typeface="Calibri" panose="020F0502020204030204" pitchFamily="34" charset="0"/>
                <a:cs typeface="Calibri" panose="020F0502020204030204" pitchFamily="34" charset="0"/>
              </a:rPr>
              <a:t>);</a:t>
            </a:r>
          </a:p>
          <a:p>
            <a:r>
              <a:rPr lang="en-IN" sz="1000" b="1" dirty="0">
                <a:solidFill>
                  <a:srgbClr val="7F0055"/>
                </a:solidFill>
                <a:latin typeface="Calibri" panose="020F0502020204030204" pitchFamily="34" charset="0"/>
                <a:cs typeface="Calibri" panose="020F0502020204030204" pitchFamily="34" charset="0"/>
              </a:rPr>
              <a:t>if</a:t>
            </a:r>
            <a:r>
              <a:rPr lang="en-IN" sz="1000" b="1" dirty="0">
                <a:solidFill>
                  <a:srgbClr val="000000"/>
                </a:solidFill>
                <a:latin typeface="Calibri" panose="020F0502020204030204" pitchFamily="34" charset="0"/>
                <a:cs typeface="Calibri" panose="020F0502020204030204" pitchFamily="34" charset="0"/>
              </a:rPr>
              <a:t>(</a:t>
            </a:r>
            <a:r>
              <a:rPr lang="en-IN" sz="1000" b="1" dirty="0" err="1">
                <a:solidFill>
                  <a:srgbClr val="6A3E3E"/>
                </a:solidFill>
                <a:latin typeface="Calibri" panose="020F0502020204030204" pitchFamily="34" charset="0"/>
                <a:cs typeface="Calibri" panose="020F0502020204030204" pitchFamily="34" charset="0"/>
              </a:rPr>
              <a:t>newOrder</a:t>
            </a:r>
            <a:r>
              <a:rPr lang="en-IN" sz="1000" b="1" dirty="0">
                <a:solidFill>
                  <a:srgbClr val="000000"/>
                </a:solidFill>
                <a:latin typeface="Calibri" panose="020F0502020204030204" pitchFamily="34" charset="0"/>
                <a:cs typeface="Calibri" panose="020F0502020204030204" pitchFamily="34" charset="0"/>
              </a:rPr>
              <a:t> != </a:t>
            </a:r>
            <a:r>
              <a:rPr lang="en-IN" sz="1000" b="1" dirty="0">
                <a:solidFill>
                  <a:srgbClr val="7F0055"/>
                </a:solidFill>
                <a:latin typeface="Calibri" panose="020F0502020204030204" pitchFamily="34" charset="0"/>
                <a:cs typeface="Calibri" panose="020F0502020204030204" pitchFamily="34" charset="0"/>
              </a:rPr>
              <a:t>null</a:t>
            </a:r>
            <a:r>
              <a:rPr lang="en-IN" sz="1000" b="1" dirty="0">
                <a:solidFill>
                  <a:srgbClr val="000000"/>
                </a:solidFill>
                <a:latin typeface="Calibri" panose="020F0502020204030204" pitchFamily="34" charset="0"/>
                <a:cs typeface="Calibri" panose="020F0502020204030204" pitchFamily="34" charset="0"/>
              </a:rPr>
              <a:t>) {</a:t>
            </a:r>
          </a:p>
          <a:p>
            <a:r>
              <a:rPr lang="en-IN" sz="1000" i="1" dirty="0" err="1">
                <a:solidFill>
                  <a:srgbClr val="000000"/>
                </a:solidFill>
                <a:latin typeface="Calibri" panose="020F0502020204030204" pitchFamily="34" charset="0"/>
                <a:cs typeface="Calibri" panose="020F0502020204030204" pitchFamily="34" charset="0"/>
              </a:rPr>
              <a:t>assertThat</a:t>
            </a:r>
            <a:r>
              <a:rPr lang="en-IN" sz="1000" i="1" dirty="0">
                <a:solidFill>
                  <a:srgbClr val="000000"/>
                </a:solidFill>
                <a:latin typeface="Calibri" panose="020F0502020204030204" pitchFamily="34" charset="0"/>
                <a:cs typeface="Calibri" panose="020F0502020204030204" pitchFamily="34" charset="0"/>
              </a:rPr>
              <a:t>(</a:t>
            </a:r>
            <a:r>
              <a:rPr lang="en-IN" sz="1000" i="1" dirty="0" err="1">
                <a:solidFill>
                  <a:srgbClr val="0000C0"/>
                </a:solidFill>
                <a:latin typeface="Calibri" panose="020F0502020204030204" pitchFamily="34" charset="0"/>
                <a:cs typeface="Calibri" panose="020F0502020204030204" pitchFamily="34" charset="0"/>
              </a:rPr>
              <a:t>sampleService</a:t>
            </a:r>
            <a:r>
              <a:rPr lang="en-IN" sz="1000" i="1" dirty="0" err="1">
                <a:solidFill>
                  <a:srgbClr val="000000"/>
                </a:solidFill>
                <a:latin typeface="Calibri" panose="020F0502020204030204" pitchFamily="34" charset="0"/>
                <a:cs typeface="Calibri" panose="020F0502020204030204" pitchFamily="34" charset="0"/>
              </a:rPr>
              <a:t>.createOrder</a:t>
            </a:r>
            <a:r>
              <a:rPr lang="en-IN" sz="1000" i="1" dirty="0">
                <a:solidFill>
                  <a:srgbClr val="000000"/>
                </a:solidFill>
                <a:latin typeface="Calibri" panose="020F0502020204030204" pitchFamily="34" charset="0"/>
                <a:cs typeface="Calibri" panose="020F0502020204030204" pitchFamily="34" charset="0"/>
              </a:rPr>
              <a:t>(</a:t>
            </a:r>
            <a:r>
              <a:rPr lang="en-IN" sz="1000" i="1" dirty="0" err="1">
                <a:solidFill>
                  <a:srgbClr val="6A3E3E"/>
                </a:solidFill>
                <a:latin typeface="Calibri" panose="020F0502020204030204" pitchFamily="34" charset="0"/>
                <a:cs typeface="Calibri" panose="020F0502020204030204" pitchFamily="34" charset="0"/>
              </a:rPr>
              <a:t>newOrder</a:t>
            </a:r>
            <a:r>
              <a:rPr lang="en-IN" sz="1000" i="1" dirty="0">
                <a:solidFill>
                  <a:srgbClr val="000000"/>
                </a:solidFill>
                <a:latin typeface="Calibri" panose="020F0502020204030204" pitchFamily="34" charset="0"/>
                <a:cs typeface="Calibri" panose="020F0502020204030204" pitchFamily="34" charset="0"/>
              </a:rPr>
              <a:t>), </a:t>
            </a:r>
            <a:r>
              <a:rPr lang="en-IN" sz="1000" i="1" dirty="0" err="1">
                <a:solidFill>
                  <a:srgbClr val="000000"/>
                </a:solidFill>
                <a:latin typeface="Calibri" panose="020F0502020204030204" pitchFamily="34" charset="0"/>
                <a:cs typeface="Calibri" panose="020F0502020204030204" pitchFamily="34" charset="0"/>
              </a:rPr>
              <a:t>instanceOf</a:t>
            </a:r>
            <a:r>
              <a:rPr lang="en-IN" sz="1000" i="1" dirty="0">
                <a:solidFill>
                  <a:srgbClr val="000000"/>
                </a:solidFill>
                <a:latin typeface="Calibri" panose="020F0502020204030204" pitchFamily="34" charset="0"/>
                <a:cs typeface="Calibri" panose="020F0502020204030204" pitchFamily="34" charset="0"/>
              </a:rPr>
              <a:t>(</a:t>
            </a:r>
            <a:r>
              <a:rPr lang="en-IN" sz="1000" i="1" dirty="0" err="1">
                <a:solidFill>
                  <a:srgbClr val="000000"/>
                </a:solidFill>
                <a:latin typeface="Calibri" panose="020F0502020204030204" pitchFamily="34" charset="0"/>
                <a:cs typeface="Calibri" panose="020F0502020204030204" pitchFamily="34" charset="0"/>
              </a:rPr>
              <a:t>Order.</a:t>
            </a:r>
            <a:r>
              <a:rPr lang="en-IN" sz="1000" b="1" i="1" dirty="0" err="1">
                <a:solidFill>
                  <a:srgbClr val="7F0055"/>
                </a:solidFill>
                <a:latin typeface="Calibri" panose="020F0502020204030204" pitchFamily="34" charset="0"/>
                <a:cs typeface="Calibri" panose="020F0502020204030204" pitchFamily="34" charset="0"/>
              </a:rPr>
              <a:t>class</a:t>
            </a:r>
            <a:r>
              <a:rPr lang="en-IN" sz="1000" b="1" i="1" dirty="0">
                <a:solidFill>
                  <a:srgbClr val="000000"/>
                </a:solidFill>
                <a:latin typeface="Calibri" panose="020F0502020204030204" pitchFamily="34" charset="0"/>
                <a:cs typeface="Calibri" panose="020F0502020204030204" pitchFamily="34" charset="0"/>
              </a:rPr>
              <a:t>));</a:t>
            </a:r>
          </a:p>
          <a:p>
            <a:r>
              <a:rPr lang="en-IN" sz="1000" i="1" dirty="0" err="1">
                <a:solidFill>
                  <a:srgbClr val="000000"/>
                </a:solidFill>
                <a:latin typeface="Calibri" panose="020F0502020204030204" pitchFamily="34" charset="0"/>
                <a:cs typeface="Calibri" panose="020F0502020204030204" pitchFamily="34" charset="0"/>
              </a:rPr>
              <a:t>assertNotNull</a:t>
            </a:r>
            <a:r>
              <a:rPr lang="en-IN" sz="1000" i="1" dirty="0">
                <a:solidFill>
                  <a:srgbClr val="000000"/>
                </a:solidFill>
                <a:latin typeface="Calibri" panose="020F0502020204030204" pitchFamily="34" charset="0"/>
                <a:cs typeface="Calibri" panose="020F0502020204030204" pitchFamily="34" charset="0"/>
              </a:rPr>
              <a:t>(</a:t>
            </a:r>
            <a:r>
              <a:rPr lang="en-IN" sz="1000" i="1" dirty="0">
                <a:solidFill>
                  <a:srgbClr val="2A00FF"/>
                </a:solidFill>
                <a:latin typeface="Calibri" panose="020F0502020204030204" pitchFamily="34" charset="0"/>
                <a:cs typeface="Calibri" panose="020F0502020204030204" pitchFamily="34" charset="0"/>
              </a:rPr>
              <a:t>"Security isn't null"</a:t>
            </a:r>
            <a:r>
              <a:rPr lang="en-IN" sz="1000" i="1" dirty="0">
                <a:solidFill>
                  <a:srgbClr val="000000"/>
                </a:solidFill>
                <a:latin typeface="Calibri" panose="020F0502020204030204" pitchFamily="34" charset="0"/>
                <a:cs typeface="Calibri" panose="020F0502020204030204" pitchFamily="34" charset="0"/>
              </a:rPr>
              <a:t>, </a:t>
            </a:r>
            <a:r>
              <a:rPr lang="en-IN" sz="1000" i="1" dirty="0" err="1">
                <a:solidFill>
                  <a:srgbClr val="6A3E3E"/>
                </a:solidFill>
                <a:latin typeface="Calibri" panose="020F0502020204030204" pitchFamily="34" charset="0"/>
                <a:cs typeface="Calibri" panose="020F0502020204030204" pitchFamily="34" charset="0"/>
              </a:rPr>
              <a:t>newOrder</a:t>
            </a:r>
            <a:r>
              <a:rPr lang="en-IN" sz="1000" i="1" dirty="0" err="1">
                <a:solidFill>
                  <a:srgbClr val="000000"/>
                </a:solidFill>
                <a:latin typeface="Calibri" panose="020F0502020204030204" pitchFamily="34" charset="0"/>
                <a:cs typeface="Calibri" panose="020F0502020204030204" pitchFamily="34" charset="0"/>
              </a:rPr>
              <a:t>.getSecurityCode</a:t>
            </a:r>
            <a:r>
              <a:rPr lang="en-IN" sz="1000" i="1" dirty="0">
                <a:solidFill>
                  <a:srgbClr val="000000"/>
                </a:solidFill>
                <a:latin typeface="Calibri" panose="020F0502020204030204" pitchFamily="34" charset="0"/>
                <a:cs typeface="Calibri" panose="020F0502020204030204" pitchFamily="34" charset="0"/>
              </a:rPr>
              <a:t>());</a:t>
            </a:r>
          </a:p>
          <a:p>
            <a:r>
              <a:rPr lang="en-IN" sz="1000" i="1" dirty="0" err="1">
                <a:solidFill>
                  <a:srgbClr val="000000"/>
                </a:solidFill>
                <a:latin typeface="Calibri" panose="020F0502020204030204" pitchFamily="34" charset="0"/>
                <a:cs typeface="Calibri" panose="020F0502020204030204" pitchFamily="34" charset="0"/>
              </a:rPr>
              <a:t>assertNotNull</a:t>
            </a:r>
            <a:r>
              <a:rPr lang="en-IN" sz="1000" i="1" dirty="0">
                <a:solidFill>
                  <a:srgbClr val="000000"/>
                </a:solidFill>
                <a:latin typeface="Calibri" panose="020F0502020204030204" pitchFamily="34" charset="0"/>
                <a:cs typeface="Calibri" panose="020F0502020204030204" pitchFamily="34" charset="0"/>
              </a:rPr>
              <a:t>(</a:t>
            </a:r>
            <a:r>
              <a:rPr lang="en-IN" sz="1000" i="1" dirty="0">
                <a:solidFill>
                  <a:srgbClr val="2A00FF"/>
                </a:solidFill>
                <a:latin typeface="Calibri" panose="020F0502020204030204" pitchFamily="34" charset="0"/>
                <a:cs typeface="Calibri" panose="020F0502020204030204" pitchFamily="34" charset="0"/>
              </a:rPr>
              <a:t>"Description isn't not null"</a:t>
            </a:r>
            <a:r>
              <a:rPr lang="en-IN" sz="1000" i="1" dirty="0">
                <a:solidFill>
                  <a:srgbClr val="000000"/>
                </a:solidFill>
                <a:latin typeface="Calibri" panose="020F0502020204030204" pitchFamily="34" charset="0"/>
                <a:cs typeface="Calibri" panose="020F0502020204030204" pitchFamily="34" charset="0"/>
              </a:rPr>
              <a:t>, </a:t>
            </a:r>
            <a:r>
              <a:rPr lang="en-IN" sz="1000" i="1" dirty="0" err="1">
                <a:solidFill>
                  <a:srgbClr val="6A3E3E"/>
                </a:solidFill>
                <a:latin typeface="Calibri" panose="020F0502020204030204" pitchFamily="34" charset="0"/>
                <a:cs typeface="Calibri" panose="020F0502020204030204" pitchFamily="34" charset="0"/>
              </a:rPr>
              <a:t>newOrder</a:t>
            </a:r>
            <a:r>
              <a:rPr lang="en-IN" sz="1000" i="1" dirty="0" err="1">
                <a:solidFill>
                  <a:srgbClr val="000000"/>
                </a:solidFill>
                <a:latin typeface="Calibri" panose="020F0502020204030204" pitchFamily="34" charset="0"/>
                <a:cs typeface="Calibri" panose="020F0502020204030204" pitchFamily="34" charset="0"/>
              </a:rPr>
              <a:t>.getDescription</a:t>
            </a:r>
            <a:r>
              <a:rPr lang="en-IN" sz="1000" i="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a:t>
            </a:r>
          </a:p>
          <a:p>
            <a:r>
              <a:rPr lang="en-IN" sz="1000" i="1" dirty="0" err="1">
                <a:solidFill>
                  <a:srgbClr val="000000"/>
                </a:solidFill>
                <a:latin typeface="Calibri" panose="020F0502020204030204" pitchFamily="34" charset="0"/>
                <a:cs typeface="Calibri" panose="020F0502020204030204" pitchFamily="34" charset="0"/>
              </a:rPr>
              <a:t>assertNotNull</a:t>
            </a:r>
            <a:r>
              <a:rPr lang="en-IN" sz="1000" i="1" dirty="0">
                <a:solidFill>
                  <a:srgbClr val="000000"/>
                </a:solidFill>
                <a:latin typeface="Calibri" panose="020F0502020204030204" pitchFamily="34" charset="0"/>
                <a:cs typeface="Calibri" panose="020F0502020204030204" pitchFamily="34" charset="0"/>
              </a:rPr>
              <a:t>(</a:t>
            </a:r>
            <a:r>
              <a:rPr lang="en-IN" sz="1000" i="1" dirty="0">
                <a:solidFill>
                  <a:srgbClr val="2A00FF"/>
                </a:solidFill>
                <a:latin typeface="Calibri" panose="020F0502020204030204" pitchFamily="34" charset="0"/>
                <a:cs typeface="Calibri" panose="020F0502020204030204" pitchFamily="34" charset="0"/>
              </a:rPr>
              <a:t>"New Order is not null"</a:t>
            </a:r>
            <a:r>
              <a:rPr lang="en-IN" sz="1000" i="1" dirty="0">
                <a:solidFill>
                  <a:srgbClr val="000000"/>
                </a:solidFill>
                <a:latin typeface="Calibri" panose="020F0502020204030204" pitchFamily="34" charset="0"/>
                <a:cs typeface="Calibri" panose="020F0502020204030204" pitchFamily="34" charset="0"/>
              </a:rPr>
              <a:t>, </a:t>
            </a:r>
            <a:r>
              <a:rPr lang="en-IN" sz="1000" i="1" dirty="0" err="1">
                <a:solidFill>
                  <a:srgbClr val="6A3E3E"/>
                </a:solidFill>
                <a:latin typeface="Calibri" panose="020F0502020204030204" pitchFamily="34" charset="0"/>
                <a:cs typeface="Calibri" panose="020F0502020204030204" pitchFamily="34" charset="0"/>
              </a:rPr>
              <a:t>newOrder</a:t>
            </a:r>
            <a:r>
              <a:rPr lang="en-IN" sz="1000" i="1" dirty="0">
                <a:solidFill>
                  <a:srgbClr val="000000"/>
                </a:solidFill>
                <a:latin typeface="Calibri" panose="020F0502020204030204" pitchFamily="34" charset="0"/>
                <a:cs typeface="Calibri" panose="020F0502020204030204" pitchFamily="34" charset="0"/>
              </a:rPr>
              <a:t>);</a:t>
            </a:r>
          </a:p>
          <a:p>
            <a:r>
              <a:rPr lang="en-IN" sz="1000" dirty="0">
                <a:solidFill>
                  <a:srgbClr val="000000"/>
                </a:solidFill>
                <a:latin typeface="Calibri" panose="020F0502020204030204" pitchFamily="34" charset="0"/>
                <a:cs typeface="Calibri" panose="020F0502020204030204" pitchFamily="34" charset="0"/>
              </a:rPr>
              <a:t>}</a:t>
            </a:r>
          </a:p>
          <a:p>
            <a:r>
              <a:rPr lang="en-IN" sz="1000" dirty="0">
                <a:latin typeface="Calibri" panose="020F0502020204030204" pitchFamily="34" charset="0"/>
                <a:cs typeface="Calibri" panose="020F0502020204030204" pitchFamily="34" charset="0"/>
              </a:rPr>
              <a:t>   </a:t>
            </a:r>
          </a:p>
          <a:p>
            <a:endParaRPr lang="en-IN" sz="1000" dirty="0">
              <a:latin typeface="Calibri" panose="020F0502020204030204" pitchFamily="34" charset="0"/>
              <a:cs typeface="Calibri" panose="020F0502020204030204" pitchFamily="34" charset="0"/>
            </a:endParaRPr>
          </a:p>
          <a:p>
            <a:endParaRPr lang="en-IN" sz="1000" dirty="0">
              <a:latin typeface="Calibri" panose="020F0502020204030204" pitchFamily="34" charset="0"/>
              <a:cs typeface="Calibri" panose="020F0502020204030204" pitchFamily="34" charset="0"/>
            </a:endParaRPr>
          </a:p>
          <a:p>
            <a:endParaRPr lang="en-IN" sz="1000" dirty="0">
              <a:latin typeface="Calibri" panose="020F0502020204030204" pitchFamily="34" charset="0"/>
              <a:cs typeface="Calibri" panose="020F0502020204030204" pitchFamily="34" charset="0"/>
            </a:endParaRPr>
          </a:p>
          <a:p>
            <a:r>
              <a:rPr lang="en-IN" sz="1000" dirty="0">
                <a:latin typeface="Calibri" panose="020F0502020204030204" pitchFamily="34" charset="0"/>
                <a:cs typeface="Calibri" panose="020F0502020204030204" pitchFamily="34" charset="0"/>
              </a:rPr>
              <a:t> </a:t>
            </a:r>
            <a:r>
              <a:rPr lang="en-IN" sz="1000" dirty="0" err="1">
                <a:latin typeface="Calibri" panose="020F0502020204030204" pitchFamily="34" charset="0"/>
                <a:cs typeface="Calibri" panose="020F0502020204030204" pitchFamily="34" charset="0"/>
              </a:rPr>
              <a:t>contd</a:t>
            </a:r>
            <a:r>
              <a:rPr lang="en-IN" sz="1000" dirty="0">
                <a:latin typeface="Calibri" panose="020F0502020204030204" pitchFamily="34" charset="0"/>
                <a:cs typeface="Calibri" panose="020F0502020204030204" pitchFamily="34" charset="0"/>
              </a:rPr>
              <a:t>…</a:t>
            </a:r>
          </a:p>
          <a:p>
            <a:endParaRPr lang="en-IN" sz="1000" dirty="0">
              <a:solidFill>
                <a:srgbClr val="646464"/>
              </a:solidFill>
              <a:latin typeface="Consolas" panose="020B0609020204030204" pitchFamily="49" charset="0"/>
            </a:endParaRPr>
          </a:p>
          <a:p>
            <a:endParaRPr lang="en-IN" sz="1000" dirty="0">
              <a:solidFill>
                <a:srgbClr val="646464"/>
              </a:solidFill>
              <a:latin typeface="Consolas" panose="020B0609020204030204" pitchFamily="49" charset="0"/>
            </a:endParaRPr>
          </a:p>
          <a:p>
            <a:endParaRPr lang="en-IN" sz="1000" dirty="0">
              <a:solidFill>
                <a:srgbClr val="646464"/>
              </a:solidFill>
              <a:latin typeface="Consolas" panose="020B0609020204030204" pitchFamily="49" charset="0"/>
            </a:endParaRPr>
          </a:p>
          <a:p>
            <a:endParaRPr lang="en-IN" sz="1000" dirty="0">
              <a:solidFill>
                <a:srgbClr val="646464"/>
              </a:solidFill>
              <a:latin typeface="Consolas" panose="020B0609020204030204" pitchFamily="49" charset="0"/>
            </a:endParaRPr>
          </a:p>
        </p:txBody>
      </p:sp>
    </p:spTree>
    <p:extLst>
      <p:ext uri="{BB962C8B-B14F-4D97-AF65-F5344CB8AC3E}">
        <p14:creationId xmlns:p14="http://schemas.microsoft.com/office/powerpoint/2010/main" val="338159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BB0D-E9E7-448F-A8E6-A3A1C3CD7715}"/>
              </a:ext>
            </a:extLst>
          </p:cNvPr>
          <p:cNvSpPr>
            <a:spLocks noGrp="1"/>
          </p:cNvSpPr>
          <p:nvPr>
            <p:ph type="title"/>
          </p:nvPr>
        </p:nvSpPr>
        <p:spPr>
          <a:xfrm>
            <a:off x="1828800" y="2362200"/>
            <a:ext cx="4876800" cy="1214437"/>
          </a:xfrm>
        </p:spPr>
        <p:txBody>
          <a:bodyPr>
            <a:normAutofit fontScale="90000"/>
          </a:bodyPr>
          <a:lstStyle/>
          <a:p>
            <a:pPr algn="ctr"/>
            <a:r>
              <a:rPr lang="en-IN" dirty="0">
                <a:solidFill>
                  <a:schemeClr val="accent2"/>
                </a:solidFill>
              </a:rPr>
              <a:t>ENVIRONMENT SETUP</a:t>
            </a:r>
            <a:br>
              <a:rPr lang="en-IN" dirty="0">
                <a:solidFill>
                  <a:schemeClr val="accent2"/>
                </a:solidFill>
              </a:rPr>
            </a:br>
            <a:r>
              <a:rPr lang="en-IN" dirty="0">
                <a:solidFill>
                  <a:schemeClr val="accent2"/>
                </a:solidFill>
              </a:rPr>
              <a:t>Duration: 1 hour</a:t>
            </a:r>
          </a:p>
        </p:txBody>
      </p:sp>
    </p:spTree>
    <p:extLst>
      <p:ext uri="{BB962C8B-B14F-4D97-AF65-F5344CB8AC3E}">
        <p14:creationId xmlns:p14="http://schemas.microsoft.com/office/powerpoint/2010/main" val="3005583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Demo: Real world Example with Spring Cont..</a:t>
            </a:r>
          </a:p>
        </p:txBody>
      </p:sp>
      <p:sp>
        <p:nvSpPr>
          <p:cNvPr id="3" name="Rectangle 2">
            <a:extLst>
              <a:ext uri="{FF2B5EF4-FFF2-40B4-BE49-F238E27FC236}">
                <a16:creationId xmlns:a16="http://schemas.microsoft.com/office/drawing/2014/main" id="{ECC07128-6DC8-429D-BDBF-6EB6F568381D}"/>
              </a:ext>
            </a:extLst>
          </p:cNvPr>
          <p:cNvSpPr/>
          <p:nvPr/>
        </p:nvSpPr>
        <p:spPr>
          <a:xfrm>
            <a:off x="246321" y="990600"/>
            <a:ext cx="3792279" cy="3785652"/>
          </a:xfrm>
          <a:prstGeom prst="rect">
            <a:avLst/>
          </a:prstGeom>
        </p:spPr>
        <p:txBody>
          <a:bodyPr wrap="square">
            <a:spAutoFit/>
          </a:bodyPr>
          <a:lstStyle/>
          <a:p>
            <a:endParaRPr lang="en-IN" sz="1000" dirty="0">
              <a:solidFill>
                <a:srgbClr val="646464"/>
              </a:solidFill>
              <a:latin typeface="Consolas" panose="020B0609020204030204" pitchFamily="49" charset="0"/>
            </a:endParaRPr>
          </a:p>
          <a:p>
            <a:r>
              <a:rPr lang="en-IN" sz="1000" dirty="0">
                <a:solidFill>
                  <a:srgbClr val="646464"/>
                </a:solidFill>
                <a:latin typeface="Consolas" panose="020B0609020204030204" pitchFamily="49" charset="0"/>
              </a:rPr>
              <a:t>@Test</a:t>
            </a:r>
          </a:p>
          <a:p>
            <a:r>
              <a:rPr lang="en-IN" sz="1000" b="1" dirty="0">
                <a:solidFill>
                  <a:srgbClr val="7F0055"/>
                </a:solidFill>
                <a:latin typeface="Consolas" panose="020B0609020204030204" pitchFamily="49" charset="0"/>
              </a:rPr>
              <a:t>public</a:t>
            </a:r>
            <a:r>
              <a:rPr lang="en-IN" sz="1000" b="1" dirty="0">
                <a:solidFill>
                  <a:srgbClr val="000000"/>
                </a:solidFill>
                <a:latin typeface="Consolas" panose="020B0609020204030204" pitchFamily="49" charset="0"/>
              </a:rPr>
              <a:t> </a:t>
            </a:r>
            <a:r>
              <a:rPr lang="en-IN" sz="1000" b="1" dirty="0">
                <a:solidFill>
                  <a:srgbClr val="7F0055"/>
                </a:solidFill>
                <a:latin typeface="Consolas" panose="020B0609020204030204" pitchFamily="49" charset="0"/>
              </a:rPr>
              <a:t>void</a:t>
            </a:r>
            <a:r>
              <a:rPr lang="en-IN" sz="1000" b="1" dirty="0">
                <a:solidFill>
                  <a:srgbClr val="000000"/>
                </a:solidFill>
                <a:latin typeface="Consolas" panose="020B0609020204030204" pitchFamily="49" charset="0"/>
              </a:rPr>
              <a:t> </a:t>
            </a:r>
            <a:r>
              <a:rPr lang="en-IN" sz="1000" b="1" dirty="0" err="1">
                <a:solidFill>
                  <a:srgbClr val="000000"/>
                </a:solidFill>
                <a:latin typeface="Consolas" panose="020B0609020204030204" pitchFamily="49" charset="0"/>
              </a:rPr>
              <a:t>testSampleServiceGetOrder</a:t>
            </a:r>
            <a:r>
              <a:rPr lang="en-IN" sz="1000" b="1" dirty="0">
                <a:solidFill>
                  <a:srgbClr val="000000"/>
                </a:solidFill>
                <a:latin typeface="Consolas" panose="020B0609020204030204" pitchFamily="49" charset="0"/>
              </a:rPr>
              <a:t>() {</a:t>
            </a:r>
          </a:p>
          <a:p>
            <a:endParaRPr lang="en-IN" sz="1000" dirty="0">
              <a:latin typeface="Consolas" panose="020B0609020204030204" pitchFamily="49" charset="0"/>
            </a:endParaRPr>
          </a:p>
          <a:p>
            <a:r>
              <a:rPr lang="en-IN" sz="1000" dirty="0">
                <a:solidFill>
                  <a:srgbClr val="000000"/>
                </a:solidFill>
                <a:latin typeface="Consolas" panose="020B0609020204030204" pitchFamily="49" charset="0"/>
              </a:rPr>
              <a:t>Order </a:t>
            </a:r>
            <a:r>
              <a:rPr lang="en-IN" sz="1000" dirty="0" err="1">
                <a:solidFill>
                  <a:srgbClr val="6A3E3E"/>
                </a:solidFill>
                <a:latin typeface="Consolas" panose="020B0609020204030204" pitchFamily="49" charset="0"/>
              </a:rPr>
              <a:t>existingOrder</a:t>
            </a:r>
            <a:r>
              <a:rPr lang="en-IN" sz="1000" dirty="0">
                <a:solidFill>
                  <a:srgbClr val="000000"/>
                </a:solidFill>
                <a:latin typeface="Consolas" panose="020B0609020204030204" pitchFamily="49" charset="0"/>
              </a:rPr>
              <a:t> = </a:t>
            </a:r>
            <a:r>
              <a:rPr lang="en-IN" sz="1000" dirty="0" err="1">
                <a:solidFill>
                  <a:srgbClr val="0000C0"/>
                </a:solidFill>
                <a:latin typeface="Consolas" panose="020B0609020204030204" pitchFamily="49" charset="0"/>
              </a:rPr>
              <a:t>sampleService</a:t>
            </a:r>
            <a:r>
              <a:rPr lang="en-IN" sz="1000" dirty="0" err="1">
                <a:solidFill>
                  <a:srgbClr val="000000"/>
                </a:solidFill>
                <a:latin typeface="Consolas" panose="020B0609020204030204" pitchFamily="49" charset="0"/>
              </a:rPr>
              <a:t>.getOrder</a:t>
            </a:r>
            <a:r>
              <a:rPr lang="en-IN" sz="1000" dirty="0">
                <a:solidFill>
                  <a:srgbClr val="000000"/>
                </a:solidFill>
                <a:latin typeface="Consolas" panose="020B0609020204030204" pitchFamily="49" charset="0"/>
              </a:rPr>
              <a:t>(0);</a:t>
            </a:r>
          </a:p>
          <a:p>
            <a:endParaRPr lang="en-IN" sz="1000" dirty="0">
              <a:latin typeface="Consolas" panose="020B0609020204030204" pitchFamily="49" charset="0"/>
            </a:endParaRPr>
          </a:p>
          <a:p>
            <a:r>
              <a:rPr lang="en-IN" sz="1000" b="1" dirty="0">
                <a:solidFill>
                  <a:srgbClr val="7F0055"/>
                </a:solidFill>
                <a:latin typeface="Consolas" panose="020B0609020204030204" pitchFamily="49" charset="0"/>
              </a:rPr>
              <a:t>if</a:t>
            </a:r>
            <a:r>
              <a:rPr lang="en-IN" sz="1000" b="1" dirty="0">
                <a:solidFill>
                  <a:srgbClr val="000000"/>
                </a:solidFill>
                <a:latin typeface="Consolas" panose="020B0609020204030204" pitchFamily="49" charset="0"/>
              </a:rPr>
              <a:t>(</a:t>
            </a:r>
            <a:r>
              <a:rPr lang="en-IN" sz="1000" b="1" dirty="0" err="1">
                <a:solidFill>
                  <a:srgbClr val="6A3E3E"/>
                </a:solidFill>
                <a:latin typeface="Consolas" panose="020B0609020204030204" pitchFamily="49" charset="0"/>
              </a:rPr>
              <a:t>existingOrder</a:t>
            </a:r>
            <a:r>
              <a:rPr lang="en-IN" sz="1000" b="1" dirty="0">
                <a:solidFill>
                  <a:srgbClr val="000000"/>
                </a:solidFill>
                <a:latin typeface="Consolas" panose="020B0609020204030204" pitchFamily="49" charset="0"/>
              </a:rPr>
              <a:t> != </a:t>
            </a:r>
            <a:r>
              <a:rPr lang="en-IN" sz="1000" b="1" dirty="0">
                <a:solidFill>
                  <a:srgbClr val="7F0055"/>
                </a:solidFill>
                <a:latin typeface="Consolas" panose="020B0609020204030204" pitchFamily="49" charset="0"/>
              </a:rPr>
              <a:t>null</a:t>
            </a:r>
            <a:r>
              <a:rPr lang="en-IN" sz="1000" b="1" dirty="0">
                <a:solidFill>
                  <a:srgbClr val="000000"/>
                </a:solidFill>
                <a:latin typeface="Consolas" panose="020B0609020204030204" pitchFamily="49" charset="0"/>
              </a:rPr>
              <a:t>) {</a:t>
            </a:r>
          </a:p>
          <a:p>
            <a:r>
              <a:rPr lang="en-IN" sz="1000" i="1" dirty="0" err="1">
                <a:solidFill>
                  <a:srgbClr val="000000"/>
                </a:solidFill>
                <a:latin typeface="Consolas" panose="020B0609020204030204" pitchFamily="49" charset="0"/>
              </a:rPr>
              <a:t>assertThat</a:t>
            </a:r>
            <a:r>
              <a:rPr lang="en-IN" sz="1000" i="1" dirty="0">
                <a:solidFill>
                  <a:srgbClr val="000000"/>
                </a:solidFill>
                <a:latin typeface="Consolas" panose="020B0609020204030204" pitchFamily="49" charset="0"/>
              </a:rPr>
              <a:t>(</a:t>
            </a:r>
            <a:r>
              <a:rPr lang="en-IN" sz="1000" i="1" dirty="0" err="1">
                <a:solidFill>
                  <a:srgbClr val="0000C0"/>
                </a:solidFill>
                <a:latin typeface="Consolas" panose="020B0609020204030204" pitchFamily="49" charset="0"/>
              </a:rPr>
              <a:t>sampleService</a:t>
            </a:r>
            <a:r>
              <a:rPr lang="en-IN" sz="1000" i="1" dirty="0" err="1">
                <a:solidFill>
                  <a:srgbClr val="000000"/>
                </a:solidFill>
                <a:latin typeface="Consolas" panose="020B0609020204030204" pitchFamily="49" charset="0"/>
              </a:rPr>
              <a:t>.getOrder</a:t>
            </a:r>
            <a:r>
              <a:rPr lang="en-IN" sz="1000" i="1" dirty="0">
                <a:solidFill>
                  <a:srgbClr val="000000"/>
                </a:solidFill>
                <a:latin typeface="Consolas" panose="020B0609020204030204" pitchFamily="49" charset="0"/>
              </a:rPr>
              <a:t>(0), </a:t>
            </a:r>
            <a:r>
              <a:rPr lang="en-IN" sz="1000" i="1" dirty="0" err="1">
                <a:solidFill>
                  <a:srgbClr val="000000"/>
                </a:solidFill>
                <a:latin typeface="Consolas" panose="020B0609020204030204" pitchFamily="49" charset="0"/>
              </a:rPr>
              <a:t>instanceOf</a:t>
            </a:r>
            <a:r>
              <a:rPr lang="en-IN" sz="1000" i="1" dirty="0">
                <a:solidFill>
                  <a:srgbClr val="000000"/>
                </a:solidFill>
                <a:latin typeface="Consolas" panose="020B0609020204030204" pitchFamily="49" charset="0"/>
              </a:rPr>
              <a:t>(</a:t>
            </a:r>
            <a:r>
              <a:rPr lang="en-IN" sz="1000" i="1" dirty="0" err="1">
                <a:solidFill>
                  <a:srgbClr val="000000"/>
                </a:solidFill>
                <a:latin typeface="Consolas" panose="020B0609020204030204" pitchFamily="49" charset="0"/>
              </a:rPr>
              <a:t>Order.</a:t>
            </a:r>
            <a:r>
              <a:rPr lang="en-IN" sz="1000" b="1" i="1" dirty="0" err="1">
                <a:solidFill>
                  <a:srgbClr val="7F0055"/>
                </a:solidFill>
                <a:latin typeface="Consolas" panose="020B0609020204030204" pitchFamily="49" charset="0"/>
              </a:rPr>
              <a:t>class</a:t>
            </a:r>
            <a:r>
              <a:rPr lang="en-IN" sz="1000" b="1" i="1" dirty="0">
                <a:solidFill>
                  <a:srgbClr val="000000"/>
                </a:solidFill>
                <a:latin typeface="Consolas" panose="020B0609020204030204" pitchFamily="49" charset="0"/>
              </a:rPr>
              <a:t>));</a:t>
            </a:r>
          </a:p>
          <a:p>
            <a:r>
              <a:rPr lang="en-IN" sz="1000" i="1" dirty="0" err="1">
                <a:solidFill>
                  <a:srgbClr val="000000"/>
                </a:solidFill>
                <a:latin typeface="Consolas" panose="020B0609020204030204" pitchFamily="49" charset="0"/>
              </a:rPr>
              <a:t>assertNotNull</a:t>
            </a:r>
            <a:r>
              <a:rPr lang="en-IN" sz="1000" i="1" dirty="0">
                <a:solidFill>
                  <a:srgbClr val="000000"/>
                </a:solidFill>
                <a:latin typeface="Consolas" panose="020B0609020204030204" pitchFamily="49" charset="0"/>
              </a:rPr>
              <a:t>(</a:t>
            </a:r>
            <a:r>
              <a:rPr lang="en-IN" sz="1000" i="1" dirty="0">
                <a:solidFill>
                  <a:srgbClr val="2A00FF"/>
                </a:solidFill>
                <a:latin typeface="Consolas" panose="020B0609020204030204" pitchFamily="49" charset="0"/>
              </a:rPr>
              <a:t>"Security isn't null"</a:t>
            </a:r>
            <a:r>
              <a:rPr lang="en-IN" sz="1000" i="1" dirty="0">
                <a:solidFill>
                  <a:srgbClr val="000000"/>
                </a:solidFill>
                <a:latin typeface="Consolas" panose="020B0609020204030204" pitchFamily="49" charset="0"/>
              </a:rPr>
              <a:t>, </a:t>
            </a:r>
            <a:r>
              <a:rPr lang="en-IN" sz="1000" i="1" dirty="0" err="1">
                <a:solidFill>
                  <a:srgbClr val="6A3E3E"/>
                </a:solidFill>
                <a:latin typeface="Consolas" panose="020B0609020204030204" pitchFamily="49" charset="0"/>
              </a:rPr>
              <a:t>existingOrder</a:t>
            </a:r>
            <a:r>
              <a:rPr lang="en-IN" sz="1000" i="1" dirty="0" err="1">
                <a:solidFill>
                  <a:srgbClr val="000000"/>
                </a:solidFill>
                <a:latin typeface="Consolas" panose="020B0609020204030204" pitchFamily="49" charset="0"/>
              </a:rPr>
              <a:t>.getSecurityCode</a:t>
            </a:r>
            <a:r>
              <a:rPr lang="en-IN" sz="1000" i="1" dirty="0">
                <a:solidFill>
                  <a:srgbClr val="000000"/>
                </a:solidFill>
                <a:latin typeface="Consolas" panose="020B0609020204030204" pitchFamily="49" charset="0"/>
              </a:rPr>
              <a:t>());</a:t>
            </a:r>
          </a:p>
          <a:p>
            <a:r>
              <a:rPr lang="en-IN" sz="1000" i="1" dirty="0" err="1">
                <a:solidFill>
                  <a:srgbClr val="000000"/>
                </a:solidFill>
                <a:latin typeface="Consolas" panose="020B0609020204030204" pitchFamily="49" charset="0"/>
              </a:rPr>
              <a:t>assertNotNull</a:t>
            </a:r>
            <a:r>
              <a:rPr lang="en-IN" sz="1000" i="1" dirty="0">
                <a:solidFill>
                  <a:srgbClr val="000000"/>
                </a:solidFill>
                <a:latin typeface="Consolas" panose="020B0609020204030204" pitchFamily="49" charset="0"/>
              </a:rPr>
              <a:t>(</a:t>
            </a:r>
            <a:r>
              <a:rPr lang="en-IN" sz="1000" i="1" dirty="0">
                <a:solidFill>
                  <a:srgbClr val="2A00FF"/>
                </a:solidFill>
                <a:latin typeface="Consolas" panose="020B0609020204030204" pitchFamily="49" charset="0"/>
              </a:rPr>
              <a:t>"Description isn't null"</a:t>
            </a:r>
            <a:r>
              <a:rPr lang="en-IN" sz="1000" i="1" dirty="0">
                <a:solidFill>
                  <a:srgbClr val="000000"/>
                </a:solidFill>
                <a:latin typeface="Consolas" panose="020B0609020204030204" pitchFamily="49" charset="0"/>
              </a:rPr>
              <a:t>, </a:t>
            </a:r>
            <a:r>
              <a:rPr lang="en-IN" sz="1000" i="1" dirty="0" err="1">
                <a:solidFill>
                  <a:srgbClr val="6A3E3E"/>
                </a:solidFill>
                <a:latin typeface="Consolas" panose="020B0609020204030204" pitchFamily="49" charset="0"/>
              </a:rPr>
              <a:t>existingOrder</a:t>
            </a:r>
            <a:r>
              <a:rPr lang="en-IN" sz="1000" i="1" dirty="0" err="1">
                <a:solidFill>
                  <a:srgbClr val="000000"/>
                </a:solidFill>
                <a:latin typeface="Consolas" panose="020B0609020204030204" pitchFamily="49" charset="0"/>
              </a:rPr>
              <a:t>.getDescription</a:t>
            </a:r>
            <a:r>
              <a:rPr lang="en-IN" sz="1000" i="1" dirty="0">
                <a:solidFill>
                  <a:srgbClr val="000000"/>
                </a:solidFill>
                <a:latin typeface="Consolas" panose="020B0609020204030204" pitchFamily="49" charset="0"/>
              </a:rPr>
              <a:t>());</a:t>
            </a:r>
          </a:p>
          <a:p>
            <a:r>
              <a:rPr lang="en-IN" sz="1000" dirty="0">
                <a:solidFill>
                  <a:srgbClr val="000000"/>
                </a:solidFill>
                <a:latin typeface="Consolas" panose="020B0609020204030204" pitchFamily="49" charset="0"/>
              </a:rPr>
              <a:t>}</a:t>
            </a:r>
          </a:p>
          <a:p>
            <a:endParaRPr lang="en-IN" sz="1000" dirty="0">
              <a:latin typeface="Consolas" panose="020B0609020204030204" pitchFamily="49" charset="0"/>
            </a:endParaRPr>
          </a:p>
          <a:p>
            <a:r>
              <a:rPr lang="en-IN" sz="1000" i="1" dirty="0" err="1">
                <a:solidFill>
                  <a:srgbClr val="000000"/>
                </a:solidFill>
                <a:latin typeface="Consolas" panose="020B0609020204030204" pitchFamily="49" charset="0"/>
              </a:rPr>
              <a:t>assertNotNull</a:t>
            </a:r>
            <a:r>
              <a:rPr lang="en-IN" sz="1000" i="1" dirty="0">
                <a:solidFill>
                  <a:srgbClr val="000000"/>
                </a:solidFill>
                <a:latin typeface="Consolas" panose="020B0609020204030204" pitchFamily="49" charset="0"/>
              </a:rPr>
              <a:t>(</a:t>
            </a:r>
            <a:r>
              <a:rPr lang="en-IN" sz="1000" i="1" dirty="0">
                <a:solidFill>
                  <a:srgbClr val="2A00FF"/>
                </a:solidFill>
                <a:latin typeface="Consolas" panose="020B0609020204030204" pitchFamily="49" charset="0"/>
              </a:rPr>
              <a:t>"Object is not null"</a:t>
            </a:r>
            <a:r>
              <a:rPr lang="en-IN" sz="1000" i="1" dirty="0">
                <a:solidFill>
                  <a:srgbClr val="000000"/>
                </a:solidFill>
                <a:latin typeface="Consolas" panose="020B0609020204030204" pitchFamily="49" charset="0"/>
              </a:rPr>
              <a:t>, </a:t>
            </a:r>
            <a:r>
              <a:rPr lang="en-IN" sz="1000" i="1" dirty="0" err="1">
                <a:solidFill>
                  <a:srgbClr val="6A3E3E"/>
                </a:solidFill>
                <a:latin typeface="Consolas" panose="020B0609020204030204" pitchFamily="49" charset="0"/>
              </a:rPr>
              <a:t>existingOrder</a:t>
            </a:r>
            <a:r>
              <a:rPr lang="en-IN" sz="1000" i="1" dirty="0">
                <a:solidFill>
                  <a:srgbClr val="000000"/>
                </a:solidFill>
                <a:latin typeface="Consolas" panose="020B0609020204030204" pitchFamily="49" charset="0"/>
              </a:rPr>
              <a:t>);</a:t>
            </a:r>
          </a:p>
          <a:p>
            <a:r>
              <a:rPr lang="en-IN" sz="1000" dirty="0">
                <a:solidFill>
                  <a:srgbClr val="000000"/>
                </a:solidFill>
                <a:latin typeface="Consolas" panose="020B0609020204030204" pitchFamily="49" charset="0"/>
              </a:rPr>
              <a:t>}</a:t>
            </a:r>
          </a:p>
          <a:p>
            <a:endParaRPr lang="en-IN" sz="1000" dirty="0">
              <a:latin typeface="Consolas" panose="020B0609020204030204" pitchFamily="49" charset="0"/>
            </a:endParaRPr>
          </a:p>
          <a:p>
            <a:r>
              <a:rPr lang="en-IN" sz="1000" dirty="0">
                <a:solidFill>
                  <a:srgbClr val="646464"/>
                </a:solidFill>
                <a:latin typeface="Consolas" panose="020B0609020204030204" pitchFamily="49" charset="0"/>
              </a:rPr>
              <a:t>@</a:t>
            </a:r>
            <a:r>
              <a:rPr lang="en-IN" sz="1000" dirty="0" err="1">
                <a:solidFill>
                  <a:srgbClr val="646464"/>
                </a:solidFill>
                <a:latin typeface="Consolas" panose="020B0609020204030204" pitchFamily="49" charset="0"/>
              </a:rPr>
              <a:t>AfterClass</a:t>
            </a:r>
            <a:endParaRPr lang="en-IN" sz="1000" dirty="0">
              <a:solidFill>
                <a:srgbClr val="646464"/>
              </a:solidFill>
              <a:latin typeface="Consolas" panose="020B0609020204030204" pitchFamily="49" charset="0"/>
            </a:endParaRPr>
          </a:p>
          <a:p>
            <a:r>
              <a:rPr lang="en-IN" sz="1000" b="1" dirty="0">
                <a:solidFill>
                  <a:srgbClr val="7F0055"/>
                </a:solidFill>
                <a:latin typeface="Consolas" panose="020B0609020204030204" pitchFamily="49" charset="0"/>
              </a:rPr>
              <a:t>public</a:t>
            </a:r>
            <a:r>
              <a:rPr lang="en-IN" sz="1000" b="1" dirty="0">
                <a:solidFill>
                  <a:srgbClr val="000000"/>
                </a:solidFill>
                <a:latin typeface="Consolas" panose="020B0609020204030204" pitchFamily="49" charset="0"/>
              </a:rPr>
              <a:t> </a:t>
            </a:r>
            <a:r>
              <a:rPr lang="en-IN" sz="1000" b="1" dirty="0">
                <a:solidFill>
                  <a:srgbClr val="7F0055"/>
                </a:solidFill>
                <a:latin typeface="Consolas" panose="020B0609020204030204" pitchFamily="49" charset="0"/>
              </a:rPr>
              <a:t>static</a:t>
            </a:r>
            <a:r>
              <a:rPr lang="en-IN" sz="1000" b="1" dirty="0">
                <a:solidFill>
                  <a:srgbClr val="000000"/>
                </a:solidFill>
                <a:latin typeface="Consolas" panose="020B0609020204030204" pitchFamily="49" charset="0"/>
              </a:rPr>
              <a:t> </a:t>
            </a:r>
            <a:r>
              <a:rPr lang="en-IN" sz="1000" b="1" dirty="0">
                <a:solidFill>
                  <a:srgbClr val="7F0055"/>
                </a:solidFill>
                <a:latin typeface="Consolas" panose="020B0609020204030204" pitchFamily="49" charset="0"/>
              </a:rPr>
              <a:t>void</a:t>
            </a:r>
            <a:r>
              <a:rPr lang="en-IN" sz="1000" b="1" dirty="0">
                <a:solidFill>
                  <a:srgbClr val="000000"/>
                </a:solidFill>
                <a:latin typeface="Consolas" panose="020B0609020204030204" pitchFamily="49" charset="0"/>
              </a:rPr>
              <a:t> </a:t>
            </a:r>
            <a:r>
              <a:rPr lang="en-IN" sz="1000" b="1" dirty="0" err="1">
                <a:solidFill>
                  <a:srgbClr val="000000"/>
                </a:solidFill>
                <a:latin typeface="Consolas" panose="020B0609020204030204" pitchFamily="49" charset="0"/>
              </a:rPr>
              <a:t>afterTest</a:t>
            </a:r>
            <a:r>
              <a:rPr lang="en-IN" sz="1000" b="1" dirty="0">
                <a:solidFill>
                  <a:srgbClr val="000000"/>
                </a:solidFill>
                <a:latin typeface="Consolas" panose="020B0609020204030204" pitchFamily="49" charset="0"/>
              </a:rPr>
              <a:t>() {</a:t>
            </a:r>
          </a:p>
          <a:p>
            <a:r>
              <a:rPr lang="en-IN" sz="1000" dirty="0" err="1">
                <a:solidFill>
                  <a:srgbClr val="000000"/>
                </a:solidFill>
                <a:latin typeface="Consolas" panose="020B0609020204030204" pitchFamily="49" charset="0"/>
              </a:rPr>
              <a:t>System.</a:t>
            </a:r>
            <a:r>
              <a:rPr lang="en-IN" sz="1000" b="1" i="1" dirty="0" err="1">
                <a:solidFill>
                  <a:srgbClr val="0000C0"/>
                </a:solidFill>
                <a:latin typeface="Consolas" panose="020B0609020204030204" pitchFamily="49" charset="0"/>
              </a:rPr>
              <a:t>out</a:t>
            </a:r>
            <a:r>
              <a:rPr lang="en-IN" sz="1000" b="1" i="1" dirty="0" err="1">
                <a:solidFill>
                  <a:srgbClr val="000000"/>
                </a:solidFill>
                <a:latin typeface="Consolas" panose="020B0609020204030204" pitchFamily="49" charset="0"/>
              </a:rPr>
              <a:t>.println</a:t>
            </a:r>
            <a:r>
              <a:rPr lang="en-IN" sz="1000" b="1" i="1" dirty="0">
                <a:solidFill>
                  <a:srgbClr val="000000"/>
                </a:solidFill>
                <a:latin typeface="Consolas" panose="020B0609020204030204" pitchFamily="49" charset="0"/>
              </a:rPr>
              <a:t>(</a:t>
            </a:r>
            <a:r>
              <a:rPr lang="en-IN" sz="1000" b="1" i="1" dirty="0">
                <a:solidFill>
                  <a:srgbClr val="2A00FF"/>
                </a:solidFill>
                <a:latin typeface="Consolas" panose="020B0609020204030204" pitchFamily="49" charset="0"/>
              </a:rPr>
              <a:t>"-----&gt; DESTROY &lt;-----"</a:t>
            </a:r>
            <a:r>
              <a:rPr lang="en-IN" sz="1000" b="1" i="1" dirty="0">
                <a:solidFill>
                  <a:srgbClr val="000000"/>
                </a:solidFill>
                <a:latin typeface="Consolas" panose="020B0609020204030204" pitchFamily="49" charset="0"/>
              </a:rPr>
              <a:t>);</a:t>
            </a:r>
          </a:p>
          <a:p>
            <a:r>
              <a:rPr lang="en-IN" sz="1000" dirty="0">
                <a:solidFill>
                  <a:srgbClr val="000000"/>
                </a:solidFill>
                <a:latin typeface="Consolas" panose="020B0609020204030204" pitchFamily="49" charset="0"/>
              </a:rPr>
              <a:t>}</a:t>
            </a:r>
          </a:p>
          <a:p>
            <a:r>
              <a:rPr lang="en-IN" sz="1000" dirty="0">
                <a:solidFill>
                  <a:srgbClr val="000000"/>
                </a:solidFill>
                <a:latin typeface="Consolas" panose="020B0609020204030204" pitchFamily="49" charset="0"/>
              </a:rPr>
              <a:t>}</a:t>
            </a:r>
          </a:p>
          <a:p>
            <a:endParaRPr lang="en-IN" sz="1000" dirty="0">
              <a:solidFill>
                <a:srgbClr val="00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B740EDD-6AEC-4BBB-9532-1785FF3EAC81}"/>
              </a:ext>
            </a:extLst>
          </p:cNvPr>
          <p:cNvSpPr/>
          <p:nvPr/>
        </p:nvSpPr>
        <p:spPr>
          <a:xfrm>
            <a:off x="4325679" y="1371600"/>
            <a:ext cx="4572000" cy="3600986"/>
          </a:xfrm>
          <a:prstGeom prst="rect">
            <a:avLst/>
          </a:prstGeom>
        </p:spPr>
        <p:txBody>
          <a:bodyPr>
            <a:spAutoFit/>
          </a:bodyPr>
          <a:lstStyle/>
          <a:p>
            <a:r>
              <a:rPr lang="en-IN" sz="1200" dirty="0">
                <a:solidFill>
                  <a:srgbClr val="000000"/>
                </a:solidFill>
                <a:highlight>
                  <a:srgbClr val="D4D4D4"/>
                </a:highlight>
                <a:latin typeface="Calibri" panose="020F0502020204030204" pitchFamily="34" charset="0"/>
                <a:cs typeface="Calibri" panose="020F0502020204030204" pitchFamily="34" charset="0"/>
              </a:rPr>
              <a:t>AppConfig.java file which has application configuration</a:t>
            </a:r>
            <a:endParaRPr lang="en-IN" sz="1200" dirty="0">
              <a:solidFill>
                <a:srgbClr val="7F0055"/>
              </a:solidFill>
              <a:latin typeface="Calibri" panose="020F0502020204030204" pitchFamily="34" charset="0"/>
              <a:cs typeface="Calibri" panose="020F0502020204030204" pitchFamily="34" charset="0"/>
            </a:endParaRPr>
          </a:p>
          <a:p>
            <a:endParaRPr lang="en-IN" sz="1200" dirty="0">
              <a:solidFill>
                <a:srgbClr val="7F0055"/>
              </a:solidFill>
              <a:latin typeface="Calibri" panose="020F0502020204030204" pitchFamily="34" charset="0"/>
              <a:cs typeface="Calibri" panose="020F0502020204030204" pitchFamily="34" charset="0"/>
            </a:endParaRPr>
          </a:p>
          <a:p>
            <a:r>
              <a:rPr lang="en-IN" sz="1200" dirty="0">
                <a:solidFill>
                  <a:srgbClr val="7F0055"/>
                </a:solidFill>
                <a:latin typeface="Calibri" panose="020F0502020204030204" pitchFamily="34" charset="0"/>
                <a:cs typeface="Calibri" panose="020F0502020204030204" pitchFamily="34" charset="0"/>
              </a:rPr>
              <a:t>package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com.test.junit.main</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7F0055"/>
                </a:solidFill>
                <a:latin typeface="Calibri" panose="020F0502020204030204" pitchFamily="34" charset="0"/>
                <a:cs typeface="Calibri" panose="020F0502020204030204" pitchFamily="34" charset="0"/>
              </a:rPr>
              <a:t>import</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org.springframework.context.annotation.Bean</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7F0055"/>
                </a:solidFill>
                <a:latin typeface="Calibri" panose="020F0502020204030204" pitchFamily="34" charset="0"/>
                <a:cs typeface="Calibri" panose="020F0502020204030204" pitchFamily="34" charset="0"/>
              </a:rPr>
              <a:t>import</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org.springframework.context.annotation.Configuration</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7F0055"/>
                </a:solidFill>
                <a:latin typeface="Calibri" panose="020F0502020204030204" pitchFamily="34" charset="0"/>
                <a:cs typeface="Calibri" panose="020F0502020204030204" pitchFamily="34" charset="0"/>
              </a:rPr>
              <a:t>import</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com.test.junit.spring.service.SampleService</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7F0055"/>
                </a:solidFill>
                <a:latin typeface="Calibri" panose="020F0502020204030204" pitchFamily="34" charset="0"/>
                <a:cs typeface="Calibri" panose="020F0502020204030204" pitchFamily="34" charset="0"/>
              </a:rPr>
              <a:t>import</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com.test.junit.spring.service.SampleServiceImpl</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endParaRPr lang="en-IN" sz="1200" dirty="0">
              <a:latin typeface="Calibri" panose="020F0502020204030204" pitchFamily="34" charset="0"/>
              <a:cs typeface="Calibri" panose="020F0502020204030204" pitchFamily="34" charset="0"/>
            </a:endParaRPr>
          </a:p>
          <a:p>
            <a:r>
              <a:rPr lang="en-IN" sz="1200" dirty="0">
                <a:solidFill>
                  <a:srgbClr val="646464"/>
                </a:solidFill>
                <a:latin typeface="Calibri" panose="020F0502020204030204" pitchFamily="34" charset="0"/>
                <a:cs typeface="Calibri" panose="020F0502020204030204" pitchFamily="34" charset="0"/>
              </a:rPr>
              <a:t>@Configuration</a:t>
            </a: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class</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highlight>
                  <a:srgbClr val="D4D4D4"/>
                </a:highlight>
                <a:latin typeface="Calibri" panose="020F0502020204030204" pitchFamily="34" charset="0"/>
                <a:cs typeface="Calibri" panose="020F0502020204030204" pitchFamily="34" charset="0"/>
              </a:rPr>
              <a:t>AppConfig</a:t>
            </a:r>
            <a:r>
              <a:rPr lang="en-IN" sz="1200" dirty="0">
                <a:solidFill>
                  <a:srgbClr val="000000"/>
                </a:solidFill>
                <a:highlight>
                  <a:srgbClr val="D4D4D4"/>
                </a:highlight>
                <a:latin typeface="Calibri" panose="020F0502020204030204" pitchFamily="34" charset="0"/>
                <a:cs typeface="Calibri" panose="020F0502020204030204" pitchFamily="34" charset="0"/>
              </a:rPr>
              <a:t> {</a:t>
            </a:r>
          </a:p>
          <a:p>
            <a:r>
              <a:rPr lang="en-IN" sz="1200" dirty="0">
                <a:solidFill>
                  <a:srgbClr val="646464"/>
                </a:solidFill>
                <a:latin typeface="Calibri" panose="020F0502020204030204" pitchFamily="34" charset="0"/>
                <a:cs typeface="Calibri" panose="020F0502020204030204" pitchFamily="34" charset="0"/>
              </a:rPr>
              <a:t>@Bean</a:t>
            </a: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SampleService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getSampleService</a:t>
            </a:r>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7F0055"/>
                </a:solidFill>
                <a:latin typeface="Calibri" panose="020F0502020204030204" pitchFamily="34" charset="0"/>
                <a:cs typeface="Calibri" panose="020F0502020204030204" pitchFamily="34" charset="0"/>
              </a:rPr>
              <a:t>return</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new</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SampleServiceImpl</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87177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Real world Example with Spring Cont..</a:t>
            </a:r>
          </a:p>
        </p:txBody>
      </p:sp>
      <p:sp>
        <p:nvSpPr>
          <p:cNvPr id="5" name="Content Placeholder 2"/>
          <p:cNvSpPr>
            <a:spLocks noGrp="1"/>
          </p:cNvSpPr>
          <p:nvPr>
            <p:ph idx="1"/>
          </p:nvPr>
        </p:nvSpPr>
        <p:spPr>
          <a:xfrm>
            <a:off x="685800" y="1219200"/>
            <a:ext cx="8229600" cy="609599"/>
          </a:xfrm>
        </p:spPr>
        <p:txBody>
          <a:bodyPr>
            <a:normAutofit/>
          </a:bodyPr>
          <a:lstStyle/>
          <a:p>
            <a:pPr marL="0" indent="0">
              <a:buNone/>
            </a:pPr>
            <a:r>
              <a:rPr lang="en-US" sz="2000" b="0" dirty="0"/>
              <a:t> Run with JUnit</a:t>
            </a:r>
          </a:p>
        </p:txBody>
      </p:sp>
      <p:pic>
        <p:nvPicPr>
          <p:cNvPr id="3" name="Picture 2">
            <a:extLst>
              <a:ext uri="{FF2B5EF4-FFF2-40B4-BE49-F238E27FC236}">
                <a16:creationId xmlns:a16="http://schemas.microsoft.com/office/drawing/2014/main" id="{F9AA767C-2E4F-4D8B-925A-431FAC1DC115}"/>
              </a:ext>
            </a:extLst>
          </p:cNvPr>
          <p:cNvPicPr>
            <a:picLocks noChangeAspect="1"/>
          </p:cNvPicPr>
          <p:nvPr/>
        </p:nvPicPr>
        <p:blipFill rotWithShape="1">
          <a:blip r:embed="rId2"/>
          <a:srcRect l="16667" t="14427" r="40000" b="7016"/>
          <a:stretch/>
        </p:blipFill>
        <p:spPr>
          <a:xfrm>
            <a:off x="1371600" y="1752600"/>
            <a:ext cx="3962400" cy="4038601"/>
          </a:xfrm>
          <a:prstGeom prst="rect">
            <a:avLst/>
          </a:prstGeom>
        </p:spPr>
      </p:pic>
    </p:spTree>
    <p:extLst>
      <p:ext uri="{BB962C8B-B14F-4D97-AF65-F5344CB8AC3E}">
        <p14:creationId xmlns:p14="http://schemas.microsoft.com/office/powerpoint/2010/main" val="1021494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698" t="17869" r="1303" b="12032"/>
          <a:stretch/>
        </p:blipFill>
        <p:spPr>
          <a:xfrm>
            <a:off x="1638300" y="1543434"/>
            <a:ext cx="5867400" cy="3301639"/>
          </a:xfrm>
          <a:prstGeom prst="rect">
            <a:avLst/>
          </a:prstGeom>
          <a:ln>
            <a:solidFill>
              <a:schemeClr val="accent2"/>
            </a:solidFill>
          </a:ln>
        </p:spPr>
      </p:pic>
      <p:sp>
        <p:nvSpPr>
          <p:cNvPr id="2" name="Title 1"/>
          <p:cNvSpPr>
            <a:spLocks noGrp="1"/>
          </p:cNvSpPr>
          <p:nvPr>
            <p:ph type="title"/>
          </p:nvPr>
        </p:nvSpPr>
        <p:spPr/>
        <p:txBody>
          <a:bodyPr>
            <a:normAutofit fontScale="90000"/>
          </a:bodyPr>
          <a:lstStyle/>
          <a:p>
            <a:r>
              <a:rPr lang="en-US" dirty="0"/>
              <a:t>Demo: Real world Example with Spring Cont..</a:t>
            </a:r>
          </a:p>
        </p:txBody>
      </p:sp>
      <p:sp>
        <p:nvSpPr>
          <p:cNvPr id="5" name="Content Placeholder 2"/>
          <p:cNvSpPr>
            <a:spLocks noGrp="1"/>
          </p:cNvSpPr>
          <p:nvPr>
            <p:ph idx="1"/>
          </p:nvPr>
        </p:nvSpPr>
        <p:spPr>
          <a:xfrm>
            <a:off x="672737" y="933835"/>
            <a:ext cx="8229600" cy="609599"/>
          </a:xfrm>
        </p:spPr>
        <p:txBody>
          <a:bodyPr>
            <a:normAutofit/>
          </a:bodyPr>
          <a:lstStyle/>
          <a:p>
            <a:pPr marL="0" indent="0">
              <a:buNone/>
            </a:pPr>
            <a:r>
              <a:rPr lang="en-US" sz="2000" b="0" dirty="0"/>
              <a:t> Output</a:t>
            </a:r>
          </a:p>
        </p:txBody>
      </p:sp>
      <p:sp>
        <p:nvSpPr>
          <p:cNvPr id="9" name="Oval 8">
            <a:extLst>
              <a:ext uri="{FF2B5EF4-FFF2-40B4-BE49-F238E27FC236}">
                <a16:creationId xmlns:a16="http://schemas.microsoft.com/office/drawing/2014/main" id="{FA033BFA-68D0-4AD3-87AB-259093EA4AE9}"/>
              </a:ext>
            </a:extLst>
          </p:cNvPr>
          <p:cNvSpPr/>
          <p:nvPr/>
        </p:nvSpPr>
        <p:spPr>
          <a:xfrm>
            <a:off x="533400" y="1600200"/>
            <a:ext cx="44958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8917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Junit Rules</a:t>
            </a:r>
          </a:p>
        </p:txBody>
      </p:sp>
      <p:pic>
        <p:nvPicPr>
          <p:cNvPr id="4" name="Content Placeholder 3">
            <a:extLst>
              <a:ext uri="{FF2B5EF4-FFF2-40B4-BE49-F238E27FC236}">
                <a16:creationId xmlns:a16="http://schemas.microsoft.com/office/drawing/2014/main" id="{8A2E08C8-7A34-4640-9AEC-77F8A263E650}"/>
              </a:ext>
            </a:extLst>
          </p:cNvPr>
          <p:cNvPicPr>
            <a:picLocks noGrp="1" noChangeAspect="1"/>
          </p:cNvPicPr>
          <p:nvPr>
            <p:ph idx="1"/>
          </p:nvPr>
        </p:nvPicPr>
        <p:blipFill>
          <a:blip r:embed="rId3"/>
          <a:stretch>
            <a:fillRect/>
          </a:stretch>
        </p:blipFill>
        <p:spPr>
          <a:xfrm>
            <a:off x="152401" y="1143000"/>
            <a:ext cx="8763000" cy="1981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258137173"/>
              </p:ext>
            </p:extLst>
          </p:nvPr>
        </p:nvGraphicFramePr>
        <p:xfrm>
          <a:off x="304801" y="3651516"/>
          <a:ext cx="8458200" cy="3124200"/>
        </p:xfrm>
        <a:graphic>
          <a:graphicData uri="http://schemas.openxmlformats.org/drawingml/2006/table">
            <a:tbl>
              <a:tblPr firstRow="1" bandRow="1">
                <a:tableStyleId>{21E4AEA4-8DFA-4A89-87EB-49C32662AFE0}</a:tableStyleId>
              </a:tblPr>
              <a:tblGrid>
                <a:gridCol w="4229100">
                  <a:extLst>
                    <a:ext uri="{9D8B030D-6E8A-4147-A177-3AD203B41FA5}">
                      <a16:colId xmlns:a16="http://schemas.microsoft.com/office/drawing/2014/main" val="3892590784"/>
                    </a:ext>
                  </a:extLst>
                </a:gridCol>
                <a:gridCol w="4229100">
                  <a:extLst>
                    <a:ext uri="{9D8B030D-6E8A-4147-A177-3AD203B41FA5}">
                      <a16:colId xmlns:a16="http://schemas.microsoft.com/office/drawing/2014/main" val="541055896"/>
                    </a:ext>
                  </a:extLst>
                </a:gridCol>
              </a:tblGrid>
              <a:tr h="3124200">
                <a:tc>
                  <a:txBody>
                    <a:bodyPr/>
                    <a:lstStyle/>
                    <a:p>
                      <a:r>
                        <a:rPr lang="en-US" sz="1500" dirty="0"/>
                        <a:t>import org.junit.Rule;</a:t>
                      </a:r>
                    </a:p>
                    <a:p>
                      <a:r>
                        <a:rPr lang="en-US" sz="1500" dirty="0"/>
                        <a:t>import org.junit.Test;</a:t>
                      </a:r>
                    </a:p>
                    <a:p>
                      <a:r>
                        <a:rPr lang="en-US" sz="1500" dirty="0"/>
                        <a:t>import org.junit.rules.TemporaryFolder;</a:t>
                      </a:r>
                    </a:p>
                    <a:p>
                      <a:r>
                        <a:rPr lang="en-US" sz="1500" dirty="0"/>
                        <a:t>import java.io.File;</a:t>
                      </a:r>
                    </a:p>
                    <a:p>
                      <a:r>
                        <a:rPr lang="en-US" sz="1500" dirty="0"/>
                        <a:t>import java.io.IOException;</a:t>
                      </a:r>
                    </a:p>
                    <a:p>
                      <a:r>
                        <a:rPr lang="en-US" sz="1500" dirty="0"/>
                        <a:t>import static org.junit.Assert.assertEquals;</a:t>
                      </a:r>
                    </a:p>
                    <a:p>
                      <a:r>
                        <a:rPr lang="en-US" sz="1500" dirty="0"/>
                        <a:t>import static org.junit.Assert.assertTrue;</a:t>
                      </a:r>
                    </a:p>
                    <a:p>
                      <a:r>
                        <a:rPr lang="en-US" sz="1500" dirty="0"/>
                        <a:t> </a:t>
                      </a:r>
                    </a:p>
                    <a:p>
                      <a:r>
                        <a:rPr lang="en-US" sz="1500" dirty="0"/>
                        <a:t>public class RuleTest {</a:t>
                      </a:r>
                    </a:p>
                    <a:p>
                      <a:r>
                        <a:rPr lang="en-US" sz="1500" dirty="0"/>
                        <a:t>    @Rule</a:t>
                      </a:r>
                    </a:p>
                    <a:p>
                      <a:r>
                        <a:rPr lang="en-US" sz="1500" dirty="0"/>
                        <a:t>    public TemporaryFolder tmpFolder = new TemporaryFolder();</a:t>
                      </a:r>
                    </a:p>
                    <a:p>
                      <a:r>
                        <a:rPr lang="en-US" sz="1500" dirty="0"/>
                        <a:t> </a:t>
                      </a:r>
                    </a:p>
                  </a:txBody>
                  <a:tcPr/>
                </a:tc>
                <a:tc>
                  <a:txBody>
                    <a:bodyPr/>
                    <a:lstStyle/>
                    <a:p>
                      <a:r>
                        <a:rPr lang="en-US" sz="1500" dirty="0"/>
                        <a:t> @Test</a:t>
                      </a:r>
                    </a:p>
                    <a:p>
                      <a:r>
                        <a:rPr lang="en-US" sz="1500" dirty="0"/>
                        <a:t>    public void shouldCreateNewFileInTemporaryFolder() throws IOException {</a:t>
                      </a:r>
                    </a:p>
                    <a:p>
                      <a:r>
                        <a:rPr lang="en-US" sz="1500" dirty="0"/>
                        <a:t>        File created = tmpFolder.newFile("file.txt");</a:t>
                      </a:r>
                    </a:p>
                    <a:p>
                      <a:r>
                        <a:rPr lang="en-US" sz="1500" dirty="0"/>
                        <a:t>        assertTrue(created.isFile());</a:t>
                      </a:r>
                    </a:p>
                    <a:p>
                      <a:r>
                        <a:rPr lang="en-US" sz="1500" dirty="0"/>
                        <a:t>        assertEquals(tmpFolder.getRoot(), created.getParentFile());</a:t>
                      </a:r>
                    </a:p>
                    <a:p>
                      <a:r>
                        <a:rPr lang="en-US" sz="1500" dirty="0"/>
                        <a:t>    }</a:t>
                      </a:r>
                    </a:p>
                    <a:p>
                      <a:r>
                        <a:rPr lang="en-US" sz="1500" dirty="0"/>
                        <a:t>}</a:t>
                      </a:r>
                    </a:p>
                  </a:txBody>
                  <a:tcPr/>
                </a:tc>
                <a:extLst>
                  <a:ext uri="{0D108BD9-81ED-4DB2-BD59-A6C34878D82A}">
                    <a16:rowId xmlns:a16="http://schemas.microsoft.com/office/drawing/2014/main" val="4129302704"/>
                  </a:ext>
                </a:extLst>
              </a:tr>
            </a:tbl>
          </a:graphicData>
        </a:graphic>
      </p:graphicFrame>
    </p:spTree>
    <p:extLst>
      <p:ext uri="{BB962C8B-B14F-4D97-AF65-F5344CB8AC3E}">
        <p14:creationId xmlns:p14="http://schemas.microsoft.com/office/powerpoint/2010/main" val="338277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5240"/>
            <a:ext cx="6934200" cy="639762"/>
          </a:xfrm>
        </p:spPr>
        <p:txBody>
          <a:bodyPr>
            <a:normAutofit/>
          </a:bodyPr>
          <a:lstStyle/>
          <a:p>
            <a:r>
              <a:rPr lang="en-US" dirty="0"/>
              <a:t>What is a spy? </a:t>
            </a:r>
          </a:p>
        </p:txBody>
      </p:sp>
      <p:sp>
        <p:nvSpPr>
          <p:cNvPr id="3" name="Content Placeholder 2"/>
          <p:cNvSpPr>
            <a:spLocks noGrp="1"/>
          </p:cNvSpPr>
          <p:nvPr>
            <p:ph idx="1"/>
          </p:nvPr>
        </p:nvSpPr>
        <p:spPr>
          <a:xfrm>
            <a:off x="457200" y="1066800"/>
            <a:ext cx="8229600" cy="1600200"/>
          </a:xfrm>
        </p:spPr>
        <p:txBody>
          <a:bodyPr>
            <a:normAutofit/>
          </a:bodyPr>
          <a:lstStyle/>
          <a:p>
            <a:r>
              <a:rPr lang="en-US" sz="1800" b="0" dirty="0"/>
              <a:t>Spy helps to partially mock an object. During this process, it calls the real methods unless it’s stubbed.</a:t>
            </a:r>
          </a:p>
          <a:p>
            <a:r>
              <a:rPr lang="en-US" sz="1800" b="0" dirty="0"/>
              <a:t>Real objects are created and spied by using @Spy annotation.</a:t>
            </a:r>
          </a:p>
        </p:txBody>
      </p:sp>
      <p:graphicFrame>
        <p:nvGraphicFramePr>
          <p:cNvPr id="4" name="Table 3"/>
          <p:cNvGraphicFramePr>
            <a:graphicFrameLocks noGrp="1"/>
          </p:cNvGraphicFramePr>
          <p:nvPr>
            <p:extLst>
              <p:ext uri="{D42A27DB-BD31-4B8C-83A1-F6EECF244321}">
                <p14:modId xmlns:p14="http://schemas.microsoft.com/office/powerpoint/2010/main" val="1964952623"/>
              </p:ext>
            </p:extLst>
          </p:nvPr>
        </p:nvGraphicFramePr>
        <p:xfrm>
          <a:off x="1676400" y="2590800"/>
          <a:ext cx="6096000" cy="3931920"/>
        </p:xfrm>
        <a:graphic>
          <a:graphicData uri="http://schemas.openxmlformats.org/drawingml/2006/table">
            <a:tbl>
              <a:tblPr firstRow="1" bandRow="1">
                <a:tableStyleId>{21E4AEA4-8DFA-4A89-87EB-49C32662AFE0}</a:tableStyleId>
              </a:tblPr>
              <a:tblGrid>
                <a:gridCol w="6096000">
                  <a:extLst>
                    <a:ext uri="{9D8B030D-6E8A-4147-A177-3AD203B41FA5}">
                      <a16:colId xmlns:a16="http://schemas.microsoft.com/office/drawing/2014/main" val="1357897096"/>
                    </a:ext>
                  </a:extLst>
                </a:gridCol>
              </a:tblGrid>
              <a:tr h="370840">
                <a:tc>
                  <a:txBody>
                    <a:bodyPr/>
                    <a:lstStyle/>
                    <a:p>
                      <a:r>
                        <a:rPr lang="en-US" dirty="0"/>
                        <a:t>@Spy</a:t>
                      </a:r>
                    </a:p>
                    <a:p>
                      <a:r>
                        <a:rPr lang="en-US" dirty="0"/>
                        <a:t>HashMap&lt;String, Integer&gt; hashMap;</a:t>
                      </a:r>
                    </a:p>
                    <a:p>
                      <a:r>
                        <a:rPr lang="en-US" dirty="0"/>
                        <a:t> </a:t>
                      </a:r>
                    </a:p>
                    <a:p>
                      <a:r>
                        <a:rPr lang="en-US" dirty="0"/>
                        <a:t>@Test</a:t>
                      </a:r>
                    </a:p>
                    <a:p>
                      <a:r>
                        <a:rPr lang="en-US" dirty="0"/>
                        <a:t>public void saveTest()</a:t>
                      </a:r>
                    </a:p>
                    <a:p>
                      <a:r>
                        <a:rPr lang="en-US" dirty="0"/>
                        <a:t>{</a:t>
                      </a:r>
                    </a:p>
                    <a:p>
                      <a:r>
                        <a:rPr lang="en-US" dirty="0"/>
                        <a:t>    hashMap.put("A", 10);</a:t>
                      </a:r>
                    </a:p>
                    <a:p>
                      <a:r>
                        <a:rPr lang="en-US" dirty="0"/>
                        <a:t>     </a:t>
                      </a:r>
                    </a:p>
                    <a:p>
                      <a:r>
                        <a:rPr lang="en-US" dirty="0"/>
                        <a:t>    Mockito.verify(hashMap, times(1)).put("A", 10);</a:t>
                      </a:r>
                    </a:p>
                    <a:p>
                      <a:r>
                        <a:rPr lang="en-US" dirty="0"/>
                        <a:t>    Mockito.verify(hashMap, times(0)).get("A");</a:t>
                      </a:r>
                    </a:p>
                    <a:p>
                      <a:r>
                        <a:rPr lang="en-US" dirty="0"/>
                        <a:t>     </a:t>
                      </a:r>
                    </a:p>
                    <a:p>
                      <a:r>
                        <a:rPr lang="en-US" dirty="0"/>
                        <a:t>    assertEquals(1, hashMap.size());</a:t>
                      </a:r>
                    </a:p>
                    <a:p>
                      <a:r>
                        <a:rPr lang="en-US" dirty="0"/>
                        <a:t>    assertEquals(new Integer(10), (Integer) hashMap.get("A"));</a:t>
                      </a:r>
                    </a:p>
                    <a:p>
                      <a:r>
                        <a:rPr lang="en-US" dirty="0"/>
                        <a:t>}</a:t>
                      </a:r>
                    </a:p>
                  </a:txBody>
                  <a:tcPr/>
                </a:tc>
                <a:extLst>
                  <a:ext uri="{0D108BD9-81ED-4DB2-BD59-A6C34878D82A}">
                    <a16:rowId xmlns:a16="http://schemas.microsoft.com/office/drawing/2014/main" val="3830744126"/>
                  </a:ext>
                </a:extLst>
              </a:tr>
            </a:tbl>
          </a:graphicData>
        </a:graphic>
      </p:graphicFrame>
    </p:spTree>
    <p:extLst>
      <p:ext uri="{BB962C8B-B14F-4D97-AF65-F5344CB8AC3E}">
        <p14:creationId xmlns:p14="http://schemas.microsoft.com/office/powerpoint/2010/main" val="34396368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latin typeface="+mj-lt"/>
              </a:rPr>
              <a:t>Demo: How to spy with Mockito?</a:t>
            </a:r>
            <a:br>
              <a:rPr lang="en-US" sz="2000" dirty="0">
                <a:latin typeface="+mj-lt"/>
              </a:rPr>
            </a:br>
            <a:r>
              <a:rPr lang="en-US" sz="2000" dirty="0">
                <a:latin typeface="+mj-lt"/>
              </a:rPr>
              <a:t> Duration:10 min</a:t>
            </a:r>
          </a:p>
        </p:txBody>
      </p:sp>
      <p:sp>
        <p:nvSpPr>
          <p:cNvPr id="3" name="Content Placeholder 2"/>
          <p:cNvSpPr>
            <a:spLocks noGrp="1"/>
          </p:cNvSpPr>
          <p:nvPr>
            <p:ph idx="1"/>
          </p:nvPr>
        </p:nvSpPr>
        <p:spPr>
          <a:xfrm>
            <a:off x="533400" y="1143000"/>
            <a:ext cx="8229600" cy="304800"/>
          </a:xfrm>
        </p:spPr>
        <p:txBody>
          <a:bodyPr>
            <a:normAutofit fontScale="85000" lnSpcReduction="20000"/>
          </a:bodyPr>
          <a:lstStyle/>
          <a:p>
            <a:r>
              <a:rPr lang="en-US" sz="2000" b="0" dirty="0"/>
              <a:t>Step 1: Create Java Project. The project structure is as </a:t>
            </a:r>
            <a:r>
              <a:rPr lang="en-US" sz="2000" b="0" dirty="0" err="1"/>
              <a:t>below.Then</a:t>
            </a:r>
            <a:r>
              <a:rPr lang="en-US" sz="2000" b="0" dirty="0"/>
              <a:t> add below classes</a:t>
            </a:r>
          </a:p>
        </p:txBody>
      </p:sp>
      <p:sp>
        <p:nvSpPr>
          <p:cNvPr id="5" name="Rectangle 4">
            <a:extLst>
              <a:ext uri="{FF2B5EF4-FFF2-40B4-BE49-F238E27FC236}">
                <a16:creationId xmlns:a16="http://schemas.microsoft.com/office/drawing/2014/main" id="{68A4C693-E585-4D70-A97C-9CC35CC8A00D}"/>
              </a:ext>
            </a:extLst>
          </p:cNvPr>
          <p:cNvSpPr/>
          <p:nvPr/>
        </p:nvSpPr>
        <p:spPr>
          <a:xfrm>
            <a:off x="272902" y="4267200"/>
            <a:ext cx="3918098" cy="1754326"/>
          </a:xfrm>
          <a:prstGeom prst="rect">
            <a:avLst/>
          </a:prstGeom>
        </p:spPr>
        <p:txBody>
          <a:bodyPr wrap="square">
            <a:spAutoFit/>
          </a:bodyPr>
          <a:lstStyle/>
          <a:p>
            <a:r>
              <a:rPr lang="en-IN" sz="1200" dirty="0">
                <a:solidFill>
                  <a:srgbClr val="7F0055"/>
                </a:solidFill>
                <a:latin typeface="Calibri" panose="020F0502020204030204" pitchFamily="34" charset="0"/>
                <a:cs typeface="Calibri" panose="020F0502020204030204" pitchFamily="34" charset="0"/>
              </a:rPr>
              <a:t>package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com.test.spy.mockito</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interface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CalciService</a:t>
            </a:r>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add(</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subtract(</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multiply(</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7F0055"/>
                </a:solidFill>
                <a:latin typeface="Calibri" panose="020F0502020204030204" pitchFamily="34" charset="0"/>
                <a:cs typeface="Calibri" panose="020F0502020204030204" pitchFamily="34" charset="0"/>
              </a:rPr>
              <a:t>public</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7F0055"/>
                </a:solidFill>
                <a:latin typeface="Calibri" panose="020F0502020204030204" pitchFamily="34" charset="0"/>
                <a:cs typeface="Calibri" panose="020F0502020204030204" pitchFamily="34" charset="0"/>
              </a:rPr>
              <a:t>double</a:t>
            </a:r>
            <a:r>
              <a:rPr lang="fr-FR" sz="1200" dirty="0">
                <a:solidFill>
                  <a:srgbClr val="000000"/>
                </a:solidFill>
                <a:latin typeface="Calibri" panose="020F0502020204030204" pitchFamily="34" charset="0"/>
                <a:cs typeface="Calibri" panose="020F0502020204030204" pitchFamily="34" charset="0"/>
              </a:rPr>
              <a:t> </a:t>
            </a:r>
            <a:r>
              <a:rPr lang="fr-FR" sz="1200" dirty="0" err="1">
                <a:solidFill>
                  <a:srgbClr val="000000"/>
                </a:solidFill>
                <a:latin typeface="Calibri" panose="020F0502020204030204" pitchFamily="34" charset="0"/>
                <a:cs typeface="Calibri" panose="020F0502020204030204" pitchFamily="34" charset="0"/>
              </a:rPr>
              <a:t>divide</a:t>
            </a:r>
            <a:r>
              <a:rPr lang="fr-FR" sz="1200" dirty="0">
                <a:solidFill>
                  <a:srgbClr val="000000"/>
                </a:solidFill>
                <a:latin typeface="Calibri" panose="020F0502020204030204" pitchFamily="34" charset="0"/>
                <a:cs typeface="Calibri" panose="020F0502020204030204" pitchFamily="34" charset="0"/>
              </a:rPr>
              <a:t>(</a:t>
            </a:r>
            <a:r>
              <a:rPr lang="fr-FR" sz="1200" dirty="0">
                <a:solidFill>
                  <a:srgbClr val="7F0055"/>
                </a:solidFill>
                <a:latin typeface="Calibri" panose="020F0502020204030204" pitchFamily="34" charset="0"/>
                <a:cs typeface="Calibri" panose="020F0502020204030204" pitchFamily="34" charset="0"/>
              </a:rPr>
              <a:t>double</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6A3E3E"/>
                </a:solidFill>
                <a:latin typeface="Calibri" panose="020F0502020204030204" pitchFamily="34" charset="0"/>
                <a:cs typeface="Calibri" panose="020F0502020204030204" pitchFamily="34" charset="0"/>
              </a:rPr>
              <a:t>input1</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7F0055"/>
                </a:solidFill>
                <a:latin typeface="Calibri" panose="020F0502020204030204" pitchFamily="34" charset="0"/>
                <a:cs typeface="Calibri" panose="020F0502020204030204" pitchFamily="34" charset="0"/>
              </a:rPr>
              <a:t>double</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6A3E3E"/>
                </a:solidFill>
                <a:latin typeface="Calibri" panose="020F0502020204030204" pitchFamily="34" charset="0"/>
                <a:cs typeface="Calibri" panose="020F0502020204030204" pitchFamily="34" charset="0"/>
              </a:rPr>
              <a:t>input2</a:t>
            </a:r>
            <a:r>
              <a:rPr lang="fr-FR"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106CE0EB-06F4-48E4-9191-BB959C5EE74A}"/>
              </a:ext>
            </a:extLst>
          </p:cNvPr>
          <p:cNvSpPr/>
          <p:nvPr/>
        </p:nvSpPr>
        <p:spPr>
          <a:xfrm>
            <a:off x="4343400" y="1587603"/>
            <a:ext cx="4572000" cy="4339650"/>
          </a:xfrm>
          <a:prstGeom prst="rect">
            <a:avLst/>
          </a:prstGeom>
        </p:spPr>
        <p:txBody>
          <a:bodyPr>
            <a:spAutoFit/>
          </a:bodyPr>
          <a:lstStyle/>
          <a:p>
            <a:r>
              <a:rPr lang="en-IN" sz="1200" dirty="0">
                <a:solidFill>
                  <a:srgbClr val="7F0055"/>
                </a:solidFill>
                <a:latin typeface="Calibri" panose="020F0502020204030204" pitchFamily="34" charset="0"/>
                <a:cs typeface="Calibri" panose="020F0502020204030204" pitchFamily="34" charset="0"/>
              </a:rPr>
              <a:t>package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com.test.spy.mockito</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class</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MathApp</a:t>
            </a:r>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7F0055"/>
                </a:solidFill>
                <a:latin typeface="Calibri" panose="020F0502020204030204" pitchFamily="34" charset="0"/>
                <a:cs typeface="Calibri" panose="020F0502020204030204" pitchFamily="34" charset="0"/>
              </a:rPr>
              <a:t>private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CalciService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C0"/>
                </a:solidFill>
                <a:latin typeface="Calibri" panose="020F0502020204030204" pitchFamily="34" charset="0"/>
                <a:cs typeface="Calibri" panose="020F0502020204030204" pitchFamily="34" charset="0"/>
              </a:rPr>
              <a:t>calcService</a:t>
            </a:r>
            <a:r>
              <a:rPr lang="en-IN" sz="1200" dirty="0">
                <a:solidFill>
                  <a:srgbClr val="000000"/>
                </a:solidFill>
                <a:latin typeface="Calibri" panose="020F0502020204030204" pitchFamily="34" charset="0"/>
                <a:cs typeface="Calibri" panose="020F0502020204030204" pitchFamily="34" charset="0"/>
              </a:rPr>
              <a:t>;</a:t>
            </a:r>
          </a:p>
          <a:p>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void</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setCalculatorService</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CalciService</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6A3E3E"/>
                </a:solidFill>
                <a:latin typeface="Calibri" panose="020F0502020204030204" pitchFamily="34" charset="0"/>
                <a:cs typeface="Calibri" panose="020F0502020204030204" pitchFamily="34" charset="0"/>
              </a:rPr>
              <a:t>calcService</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7F0055"/>
                </a:solidFill>
                <a:latin typeface="Calibri" panose="020F0502020204030204" pitchFamily="34" charset="0"/>
                <a:cs typeface="Calibri" panose="020F0502020204030204" pitchFamily="34" charset="0"/>
              </a:rPr>
              <a:t>this</a:t>
            </a:r>
            <a:r>
              <a:rPr lang="en-IN" sz="1200" dirty="0" err="1">
                <a:solidFill>
                  <a:srgbClr val="000000"/>
                </a:solidFill>
                <a:latin typeface="Calibri" panose="020F0502020204030204" pitchFamily="34" charset="0"/>
                <a:cs typeface="Calibri" panose="020F0502020204030204" pitchFamily="34" charset="0"/>
              </a:rPr>
              <a:t>.</a:t>
            </a:r>
            <a:r>
              <a:rPr lang="en-IN" sz="1200" dirty="0" err="1">
                <a:solidFill>
                  <a:srgbClr val="0000C0"/>
                </a:solidFill>
                <a:latin typeface="Calibri" panose="020F0502020204030204" pitchFamily="34" charset="0"/>
                <a:cs typeface="Calibri" panose="020F0502020204030204" pitchFamily="34" charset="0"/>
              </a:rPr>
              <a:t>calcService</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6A3E3E"/>
                </a:solidFill>
                <a:latin typeface="Calibri" panose="020F0502020204030204" pitchFamily="34" charset="0"/>
                <a:cs typeface="Calibri" panose="020F0502020204030204" pitchFamily="34" charset="0"/>
              </a:rPr>
              <a:t>calcService</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add(</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return</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C0"/>
                </a:solidFill>
                <a:latin typeface="Calibri" panose="020F0502020204030204" pitchFamily="34" charset="0"/>
                <a:cs typeface="Calibri" panose="020F0502020204030204" pitchFamily="34" charset="0"/>
              </a:rPr>
              <a:t>calcService</a:t>
            </a:r>
            <a:r>
              <a:rPr lang="en-IN" sz="1200" dirty="0" err="1">
                <a:solidFill>
                  <a:srgbClr val="000000"/>
                </a:solidFill>
                <a:latin typeface="Calibri" panose="020F0502020204030204" pitchFamily="34" charset="0"/>
                <a:cs typeface="Calibri" panose="020F0502020204030204" pitchFamily="34" charset="0"/>
              </a:rPr>
              <a:t>.add</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subtract(</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return</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C0"/>
                </a:solidFill>
                <a:latin typeface="Calibri" panose="020F0502020204030204" pitchFamily="34" charset="0"/>
                <a:cs typeface="Calibri" panose="020F0502020204030204" pitchFamily="34" charset="0"/>
              </a:rPr>
              <a:t>calcService</a:t>
            </a:r>
            <a:r>
              <a:rPr lang="en-IN" sz="1200" dirty="0" err="1">
                <a:solidFill>
                  <a:srgbClr val="000000"/>
                </a:solidFill>
                <a:latin typeface="Calibri" panose="020F0502020204030204" pitchFamily="34" charset="0"/>
                <a:cs typeface="Calibri" panose="020F0502020204030204" pitchFamily="34" charset="0"/>
              </a:rPr>
              <a:t>.subtract</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7F0055"/>
                </a:solidFill>
                <a:latin typeface="Calibri" panose="020F0502020204030204" pitchFamily="34" charset="0"/>
                <a:cs typeface="Calibri" panose="020F0502020204030204" pitchFamily="34" charset="0"/>
              </a:rPr>
              <a:t>public</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multiply(</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double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return</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C0"/>
                </a:solidFill>
                <a:latin typeface="Calibri" panose="020F0502020204030204" pitchFamily="34" charset="0"/>
                <a:cs typeface="Calibri" panose="020F0502020204030204" pitchFamily="34" charset="0"/>
              </a:rPr>
              <a:t>calcService</a:t>
            </a:r>
            <a:r>
              <a:rPr lang="en-IN" sz="1200" dirty="0" err="1">
                <a:solidFill>
                  <a:srgbClr val="000000"/>
                </a:solidFill>
                <a:latin typeface="Calibri" panose="020F0502020204030204" pitchFamily="34" charset="0"/>
                <a:cs typeface="Calibri" panose="020F0502020204030204" pitchFamily="34" charset="0"/>
              </a:rPr>
              <a:t>.multiply</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7F0055"/>
                </a:solidFill>
                <a:latin typeface="Calibri" panose="020F0502020204030204" pitchFamily="34" charset="0"/>
                <a:cs typeface="Calibri" panose="020F0502020204030204" pitchFamily="34" charset="0"/>
              </a:rPr>
              <a:t>public</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7F0055"/>
                </a:solidFill>
                <a:latin typeface="Calibri" panose="020F0502020204030204" pitchFamily="34" charset="0"/>
                <a:cs typeface="Calibri" panose="020F0502020204030204" pitchFamily="34" charset="0"/>
              </a:rPr>
              <a:t>double</a:t>
            </a:r>
            <a:r>
              <a:rPr lang="fr-FR" sz="1200" dirty="0">
                <a:solidFill>
                  <a:srgbClr val="000000"/>
                </a:solidFill>
                <a:latin typeface="Calibri" panose="020F0502020204030204" pitchFamily="34" charset="0"/>
                <a:cs typeface="Calibri" panose="020F0502020204030204" pitchFamily="34" charset="0"/>
              </a:rPr>
              <a:t> </a:t>
            </a:r>
            <a:r>
              <a:rPr lang="fr-FR" sz="1200" dirty="0" err="1">
                <a:solidFill>
                  <a:srgbClr val="000000"/>
                </a:solidFill>
                <a:latin typeface="Calibri" panose="020F0502020204030204" pitchFamily="34" charset="0"/>
                <a:cs typeface="Calibri" panose="020F0502020204030204" pitchFamily="34" charset="0"/>
              </a:rPr>
              <a:t>divide</a:t>
            </a:r>
            <a:r>
              <a:rPr lang="fr-FR" sz="1200" dirty="0">
                <a:solidFill>
                  <a:srgbClr val="000000"/>
                </a:solidFill>
                <a:latin typeface="Calibri" panose="020F0502020204030204" pitchFamily="34" charset="0"/>
                <a:cs typeface="Calibri" panose="020F0502020204030204" pitchFamily="34" charset="0"/>
              </a:rPr>
              <a:t>(</a:t>
            </a:r>
            <a:r>
              <a:rPr lang="fr-FR" sz="1200" dirty="0">
                <a:solidFill>
                  <a:srgbClr val="7F0055"/>
                </a:solidFill>
                <a:latin typeface="Calibri" panose="020F0502020204030204" pitchFamily="34" charset="0"/>
                <a:cs typeface="Calibri" panose="020F0502020204030204" pitchFamily="34" charset="0"/>
              </a:rPr>
              <a:t>double</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6A3E3E"/>
                </a:solidFill>
                <a:latin typeface="Calibri" panose="020F0502020204030204" pitchFamily="34" charset="0"/>
                <a:cs typeface="Calibri" panose="020F0502020204030204" pitchFamily="34" charset="0"/>
              </a:rPr>
              <a:t>input1</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7F0055"/>
                </a:solidFill>
                <a:latin typeface="Calibri" panose="020F0502020204030204" pitchFamily="34" charset="0"/>
                <a:cs typeface="Calibri" panose="020F0502020204030204" pitchFamily="34" charset="0"/>
              </a:rPr>
              <a:t>double</a:t>
            </a:r>
            <a:r>
              <a:rPr lang="fr-FR" sz="1200" dirty="0">
                <a:solidFill>
                  <a:srgbClr val="000000"/>
                </a:solidFill>
                <a:latin typeface="Calibri" panose="020F0502020204030204" pitchFamily="34" charset="0"/>
                <a:cs typeface="Calibri" panose="020F0502020204030204" pitchFamily="34" charset="0"/>
              </a:rPr>
              <a:t> </a:t>
            </a:r>
            <a:r>
              <a:rPr lang="fr-FR" sz="1200" dirty="0">
                <a:solidFill>
                  <a:srgbClr val="6A3E3E"/>
                </a:solidFill>
                <a:latin typeface="Calibri" panose="020F0502020204030204" pitchFamily="34" charset="0"/>
                <a:cs typeface="Calibri" panose="020F0502020204030204" pitchFamily="34" charset="0"/>
              </a:rPr>
              <a:t>input2</a:t>
            </a:r>
            <a:r>
              <a:rPr lang="fr-FR"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return</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C0"/>
                </a:solidFill>
                <a:latin typeface="Calibri" panose="020F0502020204030204" pitchFamily="34" charset="0"/>
                <a:cs typeface="Calibri" panose="020F0502020204030204" pitchFamily="34" charset="0"/>
              </a:rPr>
              <a:t>calcService</a:t>
            </a:r>
            <a:r>
              <a:rPr lang="en-IN" sz="1200" dirty="0" err="1">
                <a:solidFill>
                  <a:srgbClr val="000000"/>
                </a:solidFill>
                <a:latin typeface="Calibri" panose="020F0502020204030204" pitchFamily="34" charset="0"/>
                <a:cs typeface="Calibri" panose="020F0502020204030204" pitchFamily="34" charset="0"/>
              </a:rPr>
              <a:t>.divide</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input1</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input2</a:t>
            </a:r>
            <a:r>
              <a:rPr lang="en-IN" sz="1200"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p>
        </p:txBody>
      </p:sp>
      <p:pic>
        <p:nvPicPr>
          <p:cNvPr id="7" name="Picture 6">
            <a:extLst>
              <a:ext uri="{FF2B5EF4-FFF2-40B4-BE49-F238E27FC236}">
                <a16:creationId xmlns:a16="http://schemas.microsoft.com/office/drawing/2014/main" id="{07ED8EE5-D6A2-4732-964B-7EE4446CC784}"/>
              </a:ext>
            </a:extLst>
          </p:cNvPr>
          <p:cNvPicPr>
            <a:picLocks noChangeAspect="1"/>
          </p:cNvPicPr>
          <p:nvPr/>
        </p:nvPicPr>
        <p:blipFill rotWithShape="1">
          <a:blip r:embed="rId2"/>
          <a:srcRect t="8403" r="80833" b="44071"/>
          <a:stretch/>
        </p:blipFill>
        <p:spPr>
          <a:xfrm>
            <a:off x="838200" y="1587603"/>
            <a:ext cx="1828800" cy="2443287"/>
          </a:xfrm>
          <a:prstGeom prst="rect">
            <a:avLst/>
          </a:prstGeom>
        </p:spPr>
      </p:pic>
    </p:spTree>
    <p:extLst>
      <p:ext uri="{BB962C8B-B14F-4D97-AF65-F5344CB8AC3E}">
        <p14:creationId xmlns:p14="http://schemas.microsoft.com/office/powerpoint/2010/main" val="3741055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How to spy with Mockito? Cont..</a:t>
            </a:r>
          </a:p>
        </p:txBody>
      </p:sp>
      <p:sp>
        <p:nvSpPr>
          <p:cNvPr id="7" name="Rectangle 6">
            <a:extLst>
              <a:ext uri="{FF2B5EF4-FFF2-40B4-BE49-F238E27FC236}">
                <a16:creationId xmlns:a16="http://schemas.microsoft.com/office/drawing/2014/main" id="{801F6B5C-C50D-4850-BE1B-08E4E1592344}"/>
              </a:ext>
            </a:extLst>
          </p:cNvPr>
          <p:cNvSpPr/>
          <p:nvPr/>
        </p:nvSpPr>
        <p:spPr>
          <a:xfrm>
            <a:off x="381000" y="990600"/>
            <a:ext cx="3723167" cy="5678478"/>
          </a:xfrm>
          <a:prstGeom prst="rect">
            <a:avLst/>
          </a:prstGeom>
        </p:spPr>
        <p:txBody>
          <a:bodyPr wrap="square">
            <a:spAutoFit/>
          </a:bodyPr>
          <a:lstStyle/>
          <a:p>
            <a:r>
              <a:rPr lang="en-IN" sz="1100" b="1" dirty="0">
                <a:solidFill>
                  <a:srgbClr val="7F0055"/>
                </a:solidFill>
                <a:latin typeface="Calibri" panose="020F0502020204030204" pitchFamily="34" charset="0"/>
                <a:cs typeface="Calibri" panose="020F0502020204030204" pitchFamily="34" charset="0"/>
              </a:rPr>
              <a:t>package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com.test.spy.tester</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static</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org.mockito.Mockito.</a:t>
            </a:r>
            <a:r>
              <a:rPr lang="en-IN" sz="1100" b="1" i="1" dirty="0" err="1">
                <a:solidFill>
                  <a:srgbClr val="000000"/>
                </a:solidFill>
                <a:latin typeface="Calibri" panose="020F0502020204030204" pitchFamily="34" charset="0"/>
                <a:cs typeface="Calibri" panose="020F0502020204030204" pitchFamily="34" charset="0"/>
              </a:rPr>
              <a:t>spy</a:t>
            </a:r>
            <a:r>
              <a:rPr lang="en-IN" sz="1100" b="1" i="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org.junit.Before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org.junit.Test</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org.junit.runner.RunWith</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org.mockito.runners.MockitoJUnitRunner</a:t>
            </a:r>
            <a:r>
              <a:rPr lang="en-IN" sz="1100" b="1" dirty="0">
                <a:solidFill>
                  <a:srgbClr val="000000"/>
                </a:solidFill>
                <a:latin typeface="Calibri" panose="020F0502020204030204" pitchFamily="34" charset="0"/>
                <a:cs typeface="Calibri" panose="020F0502020204030204" pitchFamily="34" charset="0"/>
              </a:rPr>
              <a:t>;</a:t>
            </a:r>
          </a:p>
          <a:p>
            <a:endParaRPr lang="en-IN" sz="1100" dirty="0">
              <a:latin typeface="Calibri" panose="020F0502020204030204" pitchFamily="34" charset="0"/>
              <a:cs typeface="Calibri" panose="020F0502020204030204" pitchFamily="34" charset="0"/>
            </a:endParaRP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com.test.spy.mockito.CalciService</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com.test.spy.mockito.MathApp</a:t>
            </a:r>
            <a:r>
              <a:rPr lang="en-IN" sz="1100" b="1" dirty="0">
                <a:solidFill>
                  <a:srgbClr val="000000"/>
                </a:solidFill>
                <a:latin typeface="Calibri" panose="020F0502020204030204" pitchFamily="34" charset="0"/>
                <a:cs typeface="Calibri" panose="020F0502020204030204" pitchFamily="34" charset="0"/>
              </a:rPr>
              <a:t>;</a:t>
            </a:r>
          </a:p>
          <a:p>
            <a:endParaRPr lang="en-IN" sz="1100" dirty="0">
              <a:latin typeface="Calibri" panose="020F0502020204030204" pitchFamily="34" charset="0"/>
              <a:cs typeface="Calibri" panose="020F0502020204030204" pitchFamily="34" charset="0"/>
            </a:endParaRPr>
          </a:p>
          <a:p>
            <a:r>
              <a:rPr lang="en-IN" sz="1100" b="1" dirty="0">
                <a:solidFill>
                  <a:srgbClr val="7F0055"/>
                </a:solidFill>
                <a:latin typeface="Calibri" panose="020F0502020204030204" pitchFamily="34" charset="0"/>
                <a:cs typeface="Calibri" panose="020F0502020204030204" pitchFamily="34" charset="0"/>
              </a:rPr>
              <a:t>import</a:t>
            </a:r>
            <a:r>
              <a:rPr lang="en-IN" sz="1100" b="1" dirty="0">
                <a:solidFill>
                  <a:srgbClr val="000000"/>
                </a:solidFill>
                <a:latin typeface="Calibri" panose="020F0502020204030204" pitchFamily="34" charset="0"/>
                <a:cs typeface="Calibri" panose="020F0502020204030204" pitchFamily="34" charset="0"/>
              </a:rPr>
              <a:t> </a:t>
            </a:r>
            <a:r>
              <a:rPr lang="en-IN" sz="1100" b="1" u="sng" dirty="0" err="1">
                <a:solidFill>
                  <a:srgbClr val="000000"/>
                </a:solidFill>
                <a:latin typeface="Calibri" panose="020F0502020204030204" pitchFamily="34" charset="0"/>
                <a:cs typeface="Calibri" panose="020F0502020204030204" pitchFamily="34" charset="0"/>
              </a:rPr>
              <a:t>junit.framework.</a:t>
            </a:r>
            <a:r>
              <a:rPr lang="en-IN" sz="1100" b="1" u="sng" strike="sngStrike" dirty="0" err="1">
                <a:solidFill>
                  <a:srgbClr val="000000"/>
                </a:solidFill>
                <a:latin typeface="Calibri" panose="020F0502020204030204" pitchFamily="34" charset="0"/>
                <a:cs typeface="Calibri" panose="020F0502020204030204" pitchFamily="34" charset="0"/>
              </a:rPr>
              <a:t>Assert</a:t>
            </a:r>
            <a:r>
              <a:rPr lang="en-IN" sz="1100" b="1" u="sng" strike="sngStrike" dirty="0">
                <a:solidFill>
                  <a:srgbClr val="000000"/>
                </a:solidFill>
                <a:latin typeface="Calibri" panose="020F0502020204030204" pitchFamily="34" charset="0"/>
                <a:cs typeface="Calibri" panose="020F0502020204030204" pitchFamily="34" charset="0"/>
              </a:rPr>
              <a:t>;</a:t>
            </a:r>
          </a:p>
          <a:p>
            <a:endParaRPr lang="en-IN" sz="1100" dirty="0">
              <a:latin typeface="Calibri" panose="020F0502020204030204" pitchFamily="34" charset="0"/>
              <a:cs typeface="Calibri" panose="020F0502020204030204" pitchFamily="34" charset="0"/>
            </a:endParaRPr>
          </a:p>
          <a:p>
            <a:r>
              <a:rPr lang="en-IN" sz="1100" dirty="0">
                <a:solidFill>
                  <a:srgbClr val="646464"/>
                </a:solidFill>
                <a:latin typeface="Calibri" panose="020F0502020204030204" pitchFamily="34" charset="0"/>
                <a:cs typeface="Calibri" panose="020F0502020204030204" pitchFamily="34" charset="0"/>
              </a:rPr>
              <a:t>@</a:t>
            </a:r>
            <a:r>
              <a:rPr lang="en-IN" sz="1100" dirty="0" err="1">
                <a:solidFill>
                  <a:srgbClr val="646464"/>
                </a:solidFill>
                <a:latin typeface="Calibri" panose="020F0502020204030204" pitchFamily="34" charset="0"/>
                <a:cs typeface="Calibri" panose="020F0502020204030204" pitchFamily="34" charset="0"/>
              </a:rPr>
              <a:t>RunWith</a:t>
            </a:r>
            <a:r>
              <a:rPr lang="en-IN" sz="1100" dirty="0">
                <a:solidFill>
                  <a:srgbClr val="000000"/>
                </a:solidFill>
                <a:latin typeface="Calibri" panose="020F0502020204030204" pitchFamily="34" charset="0"/>
                <a:cs typeface="Calibri" panose="020F0502020204030204" pitchFamily="34" charset="0"/>
              </a:rPr>
              <a:t>(</a:t>
            </a:r>
            <a:r>
              <a:rPr lang="en-IN" sz="1100" dirty="0" err="1">
                <a:solidFill>
                  <a:srgbClr val="000000"/>
                </a:solidFill>
                <a:latin typeface="Calibri" panose="020F0502020204030204" pitchFamily="34" charset="0"/>
                <a:cs typeface="Calibri" panose="020F0502020204030204" pitchFamily="34" charset="0"/>
              </a:rPr>
              <a:t>MockitoJUnitRunner.</a:t>
            </a:r>
            <a:r>
              <a:rPr lang="en-IN" sz="1100" b="1" dirty="0" err="1">
                <a:solidFill>
                  <a:srgbClr val="7F0055"/>
                </a:solidFill>
                <a:latin typeface="Calibri" panose="020F0502020204030204" pitchFamily="34" charset="0"/>
                <a:cs typeface="Calibri" panose="020F0502020204030204" pitchFamily="34" charset="0"/>
              </a:rPr>
              <a:t>class</a:t>
            </a:r>
            <a:r>
              <a:rPr lang="en-IN" sz="1100" b="1" dirty="0">
                <a:solidFill>
                  <a:srgbClr val="000000"/>
                </a:solidFill>
                <a:latin typeface="Calibri" panose="020F0502020204030204" pitchFamily="34" charset="0"/>
                <a:cs typeface="Calibri" panose="020F0502020204030204" pitchFamily="34" charset="0"/>
              </a:rPr>
              <a:t>)</a:t>
            </a:r>
          </a:p>
          <a:p>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class</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MathAppTester</a:t>
            </a:r>
            <a:r>
              <a:rPr lang="en-IN" sz="1100" b="1" dirty="0">
                <a:solidFill>
                  <a:srgbClr val="000000"/>
                </a:solidFill>
                <a:latin typeface="Calibri" panose="020F0502020204030204" pitchFamily="34" charset="0"/>
                <a:cs typeface="Calibri" panose="020F0502020204030204" pitchFamily="34" charset="0"/>
              </a:rPr>
              <a:t> {</a:t>
            </a:r>
          </a:p>
          <a:p>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MathApp</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mathApplication</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private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CalciService</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C0"/>
                </a:solidFill>
                <a:latin typeface="Calibri" panose="020F0502020204030204" pitchFamily="34" charset="0"/>
                <a:cs typeface="Calibri" panose="020F0502020204030204" pitchFamily="34" charset="0"/>
              </a:rPr>
              <a:t>calcService</a:t>
            </a:r>
            <a:r>
              <a:rPr lang="en-IN" sz="1100" b="1" dirty="0">
                <a:solidFill>
                  <a:srgbClr val="000000"/>
                </a:solidFill>
                <a:latin typeface="Calibri" panose="020F0502020204030204" pitchFamily="34" charset="0"/>
                <a:cs typeface="Calibri" panose="020F0502020204030204" pitchFamily="34" charset="0"/>
              </a:rPr>
              <a:t>;</a:t>
            </a:r>
          </a:p>
          <a:p>
            <a:endParaRPr lang="en-IN" sz="1100" dirty="0">
              <a:latin typeface="Calibri" panose="020F0502020204030204" pitchFamily="34" charset="0"/>
              <a:cs typeface="Calibri" panose="020F0502020204030204" pitchFamily="34" charset="0"/>
            </a:endParaRP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646464"/>
                </a:solidFill>
                <a:latin typeface="Calibri" panose="020F0502020204030204" pitchFamily="34" charset="0"/>
                <a:cs typeface="Calibri" panose="020F0502020204030204" pitchFamily="34" charset="0"/>
              </a:rPr>
              <a:t>@Before</a:t>
            </a:r>
          </a:p>
          <a:p>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setUp</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C0"/>
                </a:solidFill>
                <a:latin typeface="Calibri" panose="020F0502020204030204" pitchFamily="34" charset="0"/>
                <a:cs typeface="Calibri" panose="020F0502020204030204" pitchFamily="34" charset="0"/>
              </a:rPr>
              <a:t>mathApplication</a:t>
            </a:r>
            <a:r>
              <a:rPr lang="en-IN" sz="1100" dirty="0">
                <a:solidFill>
                  <a:srgbClr val="000000"/>
                </a:solidFill>
                <a:latin typeface="Calibri" panose="020F0502020204030204" pitchFamily="34" charset="0"/>
                <a:cs typeface="Calibri" panose="020F0502020204030204" pitchFamily="34" charset="0"/>
              </a:rPr>
              <a:t> = </a:t>
            </a:r>
            <a:r>
              <a:rPr lang="en-IN" sz="1100" b="1" dirty="0">
                <a:solidFill>
                  <a:srgbClr val="7F0055"/>
                </a:solidFill>
                <a:latin typeface="Calibri" panose="020F0502020204030204" pitchFamily="34" charset="0"/>
                <a:cs typeface="Calibri" panose="020F0502020204030204" pitchFamily="34" charset="0"/>
              </a:rPr>
              <a:t>new</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MathApp</a:t>
            </a:r>
            <a:r>
              <a:rPr lang="en-IN" sz="1100" b="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Calculator </a:t>
            </a:r>
            <a:r>
              <a:rPr lang="en-IN" sz="1100" dirty="0" err="1">
                <a:solidFill>
                  <a:srgbClr val="6A3E3E"/>
                </a:solidFill>
                <a:latin typeface="Calibri" panose="020F0502020204030204" pitchFamily="34" charset="0"/>
                <a:cs typeface="Calibri" panose="020F0502020204030204" pitchFamily="34" charset="0"/>
              </a:rPr>
              <a:t>calculator</a:t>
            </a:r>
            <a:r>
              <a:rPr lang="en-IN" sz="1100" dirty="0">
                <a:solidFill>
                  <a:srgbClr val="000000"/>
                </a:solidFill>
                <a:latin typeface="Calibri" panose="020F0502020204030204" pitchFamily="34" charset="0"/>
                <a:cs typeface="Calibri" panose="020F0502020204030204" pitchFamily="34" charset="0"/>
              </a:rPr>
              <a:t> = </a:t>
            </a:r>
            <a:r>
              <a:rPr lang="en-IN" sz="1100" b="1" dirty="0">
                <a:solidFill>
                  <a:srgbClr val="7F0055"/>
                </a:solidFill>
                <a:latin typeface="Calibri" panose="020F0502020204030204" pitchFamily="34" charset="0"/>
                <a:cs typeface="Calibri" panose="020F0502020204030204" pitchFamily="34" charset="0"/>
              </a:rPr>
              <a:t>new</a:t>
            </a:r>
            <a:r>
              <a:rPr lang="en-IN" sz="1100" b="1" dirty="0">
                <a:solidFill>
                  <a:srgbClr val="000000"/>
                </a:solidFill>
                <a:latin typeface="Calibri" panose="020F0502020204030204" pitchFamily="34" charset="0"/>
                <a:cs typeface="Calibri" panose="020F0502020204030204" pitchFamily="34" charset="0"/>
              </a:rPr>
              <a:t> Calculator();</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C0"/>
                </a:solidFill>
                <a:latin typeface="Calibri" panose="020F0502020204030204" pitchFamily="34" charset="0"/>
                <a:cs typeface="Calibri" panose="020F0502020204030204" pitchFamily="34" charset="0"/>
              </a:rPr>
              <a:t>calcService</a:t>
            </a:r>
            <a:r>
              <a:rPr lang="en-IN" sz="1100" dirty="0">
                <a:solidFill>
                  <a:srgbClr val="000000"/>
                </a:solidFill>
                <a:latin typeface="Calibri" panose="020F0502020204030204" pitchFamily="34" charset="0"/>
                <a:cs typeface="Calibri" panose="020F0502020204030204" pitchFamily="34" charset="0"/>
              </a:rPr>
              <a:t> = </a:t>
            </a:r>
            <a:r>
              <a:rPr lang="en-IN" sz="1100" i="1" dirty="0">
                <a:solidFill>
                  <a:srgbClr val="000000"/>
                </a:solidFill>
                <a:latin typeface="Calibri" panose="020F0502020204030204" pitchFamily="34" charset="0"/>
                <a:cs typeface="Calibri" panose="020F0502020204030204" pitchFamily="34" charset="0"/>
              </a:rPr>
              <a:t>spy(</a:t>
            </a:r>
            <a:r>
              <a:rPr lang="en-IN" sz="1100" i="1" dirty="0">
                <a:solidFill>
                  <a:srgbClr val="6A3E3E"/>
                </a:solidFill>
                <a:latin typeface="Calibri" panose="020F0502020204030204" pitchFamily="34" charset="0"/>
                <a:cs typeface="Calibri" panose="020F0502020204030204" pitchFamily="34" charset="0"/>
              </a:rPr>
              <a:t>calculator</a:t>
            </a:r>
            <a:r>
              <a:rPr lang="en-IN" sz="1100" i="1" dirty="0">
                <a:solidFill>
                  <a:srgbClr val="000000"/>
                </a:solidFill>
                <a:latin typeface="Calibri" panose="020F0502020204030204" pitchFamily="34" charset="0"/>
                <a:cs typeface="Calibri" panose="020F0502020204030204" pitchFamily="34" charset="0"/>
              </a:rPr>
              <a:t>);</a:t>
            </a:r>
          </a:p>
          <a:p>
            <a:r>
              <a:rPr lang="en-IN" sz="1100" dirty="0">
                <a:solidFill>
                  <a:srgbClr val="000000"/>
                </a:solidFill>
                <a:latin typeface="Calibri" panose="020F0502020204030204" pitchFamily="34" charset="0"/>
                <a:cs typeface="Calibri" panose="020F0502020204030204" pitchFamily="34" charset="0"/>
              </a:rPr>
              <a:t>      </a:t>
            </a:r>
            <a:r>
              <a:rPr lang="en-IN" sz="1100" dirty="0" err="1">
                <a:solidFill>
                  <a:srgbClr val="0000C0"/>
                </a:solidFill>
                <a:latin typeface="Calibri" panose="020F0502020204030204" pitchFamily="34" charset="0"/>
                <a:cs typeface="Calibri" panose="020F0502020204030204" pitchFamily="34" charset="0"/>
              </a:rPr>
              <a:t>mathApplication</a:t>
            </a:r>
            <a:r>
              <a:rPr lang="en-IN" sz="1100" dirty="0" err="1">
                <a:solidFill>
                  <a:srgbClr val="000000"/>
                </a:solidFill>
                <a:latin typeface="Calibri" panose="020F0502020204030204" pitchFamily="34" charset="0"/>
                <a:cs typeface="Calibri" panose="020F0502020204030204" pitchFamily="34" charset="0"/>
              </a:rPr>
              <a:t>.setCalculatorService</a:t>
            </a:r>
            <a:r>
              <a:rPr lang="en-IN" sz="1100" dirty="0">
                <a:solidFill>
                  <a:srgbClr val="000000"/>
                </a:solidFill>
                <a:latin typeface="Calibri" panose="020F0502020204030204" pitchFamily="34" charset="0"/>
                <a:cs typeface="Calibri" panose="020F0502020204030204" pitchFamily="34" charset="0"/>
              </a:rPr>
              <a:t>(</a:t>
            </a:r>
            <a:r>
              <a:rPr lang="en-IN" sz="1100" dirty="0" err="1">
                <a:solidFill>
                  <a:srgbClr val="0000C0"/>
                </a:solidFill>
                <a:latin typeface="Calibri" panose="020F0502020204030204" pitchFamily="34" charset="0"/>
                <a:cs typeface="Calibri" panose="020F0502020204030204" pitchFamily="34" charset="0"/>
              </a:rPr>
              <a:t>calcService</a:t>
            </a:r>
            <a:r>
              <a:rPr lang="en-IN" sz="1100" dirty="0">
                <a:solidFill>
                  <a:srgbClr val="000000"/>
                </a:solidFill>
                <a:latin typeface="Calibri" panose="020F0502020204030204" pitchFamily="34" charset="0"/>
                <a:cs typeface="Calibri" panose="020F0502020204030204" pitchFamily="34" charset="0"/>
              </a:rPr>
              <a:t>);     </a:t>
            </a:r>
          </a:p>
          <a:p>
            <a:r>
              <a:rPr lang="en-IN" sz="1100" dirty="0">
                <a:solidFill>
                  <a:srgbClr val="000000"/>
                </a:solidFill>
                <a:latin typeface="Calibri" panose="020F0502020204030204" pitchFamily="34" charset="0"/>
                <a:cs typeface="Calibri" panose="020F0502020204030204" pitchFamily="34" charset="0"/>
              </a:rPr>
              <a:t>   }</a:t>
            </a:r>
          </a:p>
          <a:p>
            <a:endParaRPr lang="en-IN" sz="1100" dirty="0">
              <a:latin typeface="Calibri" panose="020F0502020204030204" pitchFamily="34" charset="0"/>
              <a:cs typeface="Calibri" panose="020F0502020204030204" pitchFamily="34" charset="0"/>
            </a:endParaRP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646464"/>
                </a:solidFill>
                <a:latin typeface="Calibri" panose="020F0502020204030204" pitchFamily="34" charset="0"/>
                <a:cs typeface="Calibri" panose="020F0502020204030204" pitchFamily="34" charset="0"/>
              </a:rPr>
              <a:t>@Test</a:t>
            </a:r>
          </a:p>
          <a:p>
            <a:r>
              <a:rPr lang="en-IN" sz="1100"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public</a:t>
            </a:r>
            <a:r>
              <a:rPr lang="en-IN" sz="1100" b="1" dirty="0">
                <a:solidFill>
                  <a:srgbClr val="000000"/>
                </a:solidFill>
                <a:latin typeface="Calibri" panose="020F0502020204030204" pitchFamily="34" charset="0"/>
                <a:cs typeface="Calibri" panose="020F0502020204030204" pitchFamily="34" charset="0"/>
              </a:rPr>
              <a:t> </a:t>
            </a:r>
            <a:r>
              <a:rPr lang="en-IN" sz="1100" b="1" dirty="0">
                <a:solidFill>
                  <a:srgbClr val="7F0055"/>
                </a:solidFill>
                <a:latin typeface="Calibri" panose="020F0502020204030204" pitchFamily="34" charset="0"/>
                <a:cs typeface="Calibri" panose="020F0502020204030204" pitchFamily="34" charset="0"/>
              </a:rPr>
              <a:t>void</a:t>
            </a:r>
            <a:r>
              <a:rPr lang="en-IN" sz="1100" b="1" dirty="0">
                <a:solidFill>
                  <a:srgbClr val="000000"/>
                </a:solidFill>
                <a:latin typeface="Calibri" panose="020F0502020204030204" pitchFamily="34" charset="0"/>
                <a:cs typeface="Calibri" panose="020F0502020204030204" pitchFamily="34" charset="0"/>
              </a:rPr>
              <a:t> </a:t>
            </a:r>
            <a:r>
              <a:rPr lang="en-IN" sz="1100" b="1" dirty="0" err="1">
                <a:solidFill>
                  <a:srgbClr val="000000"/>
                </a:solidFill>
                <a:latin typeface="Calibri" panose="020F0502020204030204" pitchFamily="34" charset="0"/>
                <a:cs typeface="Calibri" panose="020F0502020204030204" pitchFamily="34" charset="0"/>
              </a:rPr>
              <a:t>testAdd</a:t>
            </a:r>
            <a:r>
              <a:rPr lang="en-IN" sz="1100" b="1" dirty="0">
                <a:solidFill>
                  <a:srgbClr val="000000"/>
                </a:solidFill>
                <a:latin typeface="Calibri" panose="020F0502020204030204" pitchFamily="34" charset="0"/>
                <a:cs typeface="Calibri" panose="020F0502020204030204" pitchFamily="34" charset="0"/>
              </a:rPr>
              <a:t>(){</a:t>
            </a:r>
          </a:p>
          <a:p>
            <a:endParaRPr lang="en-IN" sz="1100" dirty="0">
              <a:latin typeface="Calibri" panose="020F0502020204030204" pitchFamily="34" charset="0"/>
              <a:cs typeface="Calibri" panose="020F0502020204030204" pitchFamily="34" charset="0"/>
            </a:endParaRP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3F7F5F"/>
                </a:solidFill>
                <a:latin typeface="Calibri" panose="020F0502020204030204" pitchFamily="34" charset="0"/>
                <a:cs typeface="Calibri" panose="020F0502020204030204" pitchFamily="34" charset="0"/>
              </a:rPr>
              <a:t>//perform operation on real object</a:t>
            </a:r>
          </a:p>
          <a:p>
            <a:r>
              <a:rPr lang="en-IN" sz="1100" dirty="0">
                <a:solidFill>
                  <a:srgbClr val="000000"/>
                </a:solidFill>
                <a:latin typeface="Calibri" panose="020F0502020204030204" pitchFamily="34" charset="0"/>
                <a:cs typeface="Calibri" panose="020F0502020204030204" pitchFamily="34" charset="0"/>
              </a:rPr>
              <a:t>      </a:t>
            </a:r>
            <a:r>
              <a:rPr lang="en-IN" sz="1100" dirty="0">
                <a:solidFill>
                  <a:srgbClr val="3F7F5F"/>
                </a:solidFill>
                <a:latin typeface="Calibri" panose="020F0502020204030204" pitchFamily="34" charset="0"/>
                <a:cs typeface="Calibri" panose="020F0502020204030204" pitchFamily="34" charset="0"/>
              </a:rPr>
              <a:t>//test the add functionality</a:t>
            </a:r>
          </a:p>
          <a:p>
            <a:r>
              <a:rPr lang="en-IN" sz="1100" dirty="0">
                <a:solidFill>
                  <a:srgbClr val="000000"/>
                </a:solidFill>
                <a:latin typeface="Calibri" panose="020F0502020204030204" pitchFamily="34" charset="0"/>
                <a:cs typeface="Calibri" panose="020F0502020204030204" pitchFamily="34" charset="0"/>
              </a:rPr>
              <a:t>      </a:t>
            </a:r>
            <a:r>
              <a:rPr lang="en-IN" sz="1100" u="sng" strike="sngStrike" dirty="0" err="1">
                <a:solidFill>
                  <a:srgbClr val="000000"/>
                </a:solidFill>
                <a:latin typeface="Calibri" panose="020F0502020204030204" pitchFamily="34" charset="0"/>
                <a:cs typeface="Calibri" panose="020F0502020204030204" pitchFamily="34" charset="0"/>
              </a:rPr>
              <a:t>Assert.assertEquals</a:t>
            </a:r>
            <a:r>
              <a:rPr lang="en-IN" sz="1100" u="sng" strike="sngStrike" dirty="0">
                <a:solidFill>
                  <a:srgbClr val="000000"/>
                </a:solidFill>
                <a:latin typeface="Calibri" panose="020F0502020204030204" pitchFamily="34" charset="0"/>
                <a:cs typeface="Calibri" panose="020F0502020204030204" pitchFamily="34" charset="0"/>
              </a:rPr>
              <a:t>(</a:t>
            </a:r>
            <a:r>
              <a:rPr lang="en-IN" sz="1100" u="sng" strike="sngStrike" dirty="0" err="1">
                <a:solidFill>
                  <a:srgbClr val="0000C0"/>
                </a:solidFill>
                <a:latin typeface="Calibri" panose="020F0502020204030204" pitchFamily="34" charset="0"/>
                <a:cs typeface="Calibri" panose="020F0502020204030204" pitchFamily="34" charset="0"/>
              </a:rPr>
              <a:t>mathApplication</a:t>
            </a:r>
            <a:r>
              <a:rPr lang="en-IN" sz="1100" u="sng" strike="sngStrike" dirty="0" err="1">
                <a:solidFill>
                  <a:srgbClr val="000000"/>
                </a:solidFill>
                <a:latin typeface="Calibri" panose="020F0502020204030204" pitchFamily="34" charset="0"/>
                <a:cs typeface="Calibri" panose="020F0502020204030204" pitchFamily="34" charset="0"/>
              </a:rPr>
              <a:t>.add</a:t>
            </a:r>
            <a:r>
              <a:rPr lang="en-IN" sz="1100" u="sng" strike="sngStrike" dirty="0">
                <a:solidFill>
                  <a:srgbClr val="000000"/>
                </a:solidFill>
                <a:latin typeface="Calibri" panose="020F0502020204030204" pitchFamily="34" charset="0"/>
                <a:cs typeface="Calibri" panose="020F0502020204030204" pitchFamily="34" charset="0"/>
              </a:rPr>
              <a:t>(20.0, 10.0),30.0,0);</a:t>
            </a:r>
          </a:p>
          <a:p>
            <a:r>
              <a:rPr lang="en-IN" sz="1100" dirty="0">
                <a:solidFill>
                  <a:srgbClr val="000000"/>
                </a:solidFill>
                <a:latin typeface="Calibri" panose="020F0502020204030204" pitchFamily="34" charset="0"/>
                <a:cs typeface="Calibri" panose="020F0502020204030204" pitchFamily="34" charset="0"/>
              </a:rPr>
              <a:t>   }</a:t>
            </a:r>
          </a:p>
        </p:txBody>
      </p:sp>
      <p:sp>
        <p:nvSpPr>
          <p:cNvPr id="9" name="Rectangle 8">
            <a:extLst>
              <a:ext uri="{FF2B5EF4-FFF2-40B4-BE49-F238E27FC236}">
                <a16:creationId xmlns:a16="http://schemas.microsoft.com/office/drawing/2014/main" id="{3988C102-C872-4EA0-8C66-A4426D54AF71}"/>
              </a:ext>
            </a:extLst>
          </p:cNvPr>
          <p:cNvSpPr/>
          <p:nvPr/>
        </p:nvSpPr>
        <p:spPr>
          <a:xfrm>
            <a:off x="4201633" y="1443841"/>
            <a:ext cx="4572000" cy="3970318"/>
          </a:xfrm>
          <a:prstGeom prst="rect">
            <a:avLst/>
          </a:prstGeom>
        </p:spPr>
        <p:txBody>
          <a:bodyPr>
            <a:spAutoFit/>
          </a:bodyPr>
          <a:lstStyle/>
          <a:p>
            <a:r>
              <a:rPr lang="en-IN" sz="1200" b="1" dirty="0">
                <a:solidFill>
                  <a:srgbClr val="7F0055"/>
                </a:solidFill>
                <a:latin typeface="Calibri" panose="020F0502020204030204" pitchFamily="34" charset="0"/>
                <a:cs typeface="Calibri" panose="020F0502020204030204" pitchFamily="34" charset="0"/>
              </a:rPr>
              <a:t>class</a:t>
            </a:r>
            <a:r>
              <a:rPr lang="en-IN" sz="1200" b="1" dirty="0">
                <a:solidFill>
                  <a:srgbClr val="000000"/>
                </a:solidFill>
                <a:latin typeface="Calibri" panose="020F0502020204030204" pitchFamily="34" charset="0"/>
                <a:cs typeface="Calibri" panose="020F0502020204030204" pitchFamily="34" charset="0"/>
              </a:rPr>
              <a:t> Calculator </a:t>
            </a:r>
            <a:r>
              <a:rPr lang="en-IN" sz="1200" b="1" dirty="0">
                <a:solidFill>
                  <a:srgbClr val="7F0055"/>
                </a:solidFill>
                <a:latin typeface="Calibri" panose="020F0502020204030204" pitchFamily="34" charset="0"/>
                <a:cs typeface="Calibri" panose="020F0502020204030204" pitchFamily="34" charset="0"/>
              </a:rPr>
              <a:t>implements</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CalciService</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double</a:t>
            </a:r>
            <a:r>
              <a:rPr lang="en-IN" sz="1200" b="1" dirty="0">
                <a:solidFill>
                  <a:srgbClr val="000000"/>
                </a:solidFill>
                <a:latin typeface="Calibri" panose="020F0502020204030204" pitchFamily="34" charset="0"/>
                <a:cs typeface="Calibri" panose="020F0502020204030204" pitchFamily="34" charset="0"/>
              </a:rPr>
              <a:t> add(</a:t>
            </a:r>
            <a:r>
              <a:rPr lang="en-IN" sz="1200" b="1" dirty="0">
                <a:solidFill>
                  <a:srgbClr val="7F0055"/>
                </a:solidFill>
                <a:latin typeface="Calibri" panose="020F0502020204030204" pitchFamily="34" charset="0"/>
                <a:cs typeface="Calibri" panose="020F0502020204030204" pitchFamily="34" charset="0"/>
              </a:rPr>
              <a:t>double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input1</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double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input2</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return</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input1</a:t>
            </a:r>
            <a:r>
              <a:rPr lang="en-IN" sz="1200" b="1" dirty="0">
                <a:solidFill>
                  <a:srgbClr val="000000"/>
                </a:solidFill>
                <a:latin typeface="Calibri" panose="020F0502020204030204" pitchFamily="34" charset="0"/>
                <a:cs typeface="Calibri" panose="020F0502020204030204" pitchFamily="34" charset="0"/>
              </a:rPr>
              <a:t> + </a:t>
            </a:r>
            <a:r>
              <a:rPr lang="en-IN" sz="1200" b="1" dirty="0">
                <a:solidFill>
                  <a:srgbClr val="6A3E3E"/>
                </a:solidFill>
                <a:latin typeface="Calibri" panose="020F0502020204030204" pitchFamily="34" charset="0"/>
                <a:cs typeface="Calibri" panose="020F0502020204030204" pitchFamily="34" charset="0"/>
              </a:rPr>
              <a:t>input2</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double</a:t>
            </a:r>
            <a:r>
              <a:rPr lang="en-IN" sz="1200" b="1" dirty="0">
                <a:solidFill>
                  <a:srgbClr val="000000"/>
                </a:solidFill>
                <a:latin typeface="Calibri" panose="020F0502020204030204" pitchFamily="34" charset="0"/>
                <a:cs typeface="Calibri" panose="020F0502020204030204" pitchFamily="34" charset="0"/>
              </a:rPr>
              <a:t> subtract(</a:t>
            </a:r>
            <a:r>
              <a:rPr lang="en-IN" sz="1200" b="1" dirty="0">
                <a:solidFill>
                  <a:srgbClr val="7F0055"/>
                </a:solidFill>
                <a:latin typeface="Calibri" panose="020F0502020204030204" pitchFamily="34" charset="0"/>
                <a:cs typeface="Calibri" panose="020F0502020204030204" pitchFamily="34" charset="0"/>
              </a:rPr>
              <a:t>double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input1</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double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input2</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throw</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UnsupportedOperationException</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"Method not implemented yet!"</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public</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double</a:t>
            </a:r>
            <a:r>
              <a:rPr lang="en-IN" sz="1200" b="1" dirty="0">
                <a:solidFill>
                  <a:srgbClr val="000000"/>
                </a:solidFill>
                <a:latin typeface="Calibri" panose="020F0502020204030204" pitchFamily="34" charset="0"/>
                <a:cs typeface="Calibri" panose="020F0502020204030204" pitchFamily="34" charset="0"/>
              </a:rPr>
              <a:t> multiply(</a:t>
            </a:r>
            <a:r>
              <a:rPr lang="en-IN" sz="1200" b="1" dirty="0">
                <a:solidFill>
                  <a:srgbClr val="7F0055"/>
                </a:solidFill>
                <a:latin typeface="Calibri" panose="020F0502020204030204" pitchFamily="34" charset="0"/>
                <a:cs typeface="Calibri" panose="020F0502020204030204" pitchFamily="34" charset="0"/>
              </a:rPr>
              <a:t>double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input1</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double</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6A3E3E"/>
                </a:solidFill>
                <a:latin typeface="Calibri" panose="020F0502020204030204" pitchFamily="34" charset="0"/>
                <a:cs typeface="Calibri" panose="020F0502020204030204" pitchFamily="34" charset="0"/>
              </a:rPr>
              <a:t>input2</a:t>
            </a:r>
            <a:r>
              <a:rPr lang="en-IN"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throw</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UnsupportedOperationException</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"Method not implemented yet!"</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p>
          <a:p>
            <a:endParaRPr lang="en-IN" sz="1200" dirty="0">
              <a:latin typeface="Calibri" panose="020F0502020204030204" pitchFamily="34" charset="0"/>
              <a:cs typeface="Calibri" panose="020F0502020204030204" pitchFamily="34" charset="0"/>
            </a:endParaRPr>
          </a:p>
          <a:p>
            <a:r>
              <a:rPr lang="fr-FR" sz="1200" dirty="0">
                <a:solidFill>
                  <a:srgbClr val="000000"/>
                </a:solidFill>
                <a:latin typeface="Calibri" panose="020F0502020204030204" pitchFamily="34" charset="0"/>
                <a:cs typeface="Calibri" panose="020F0502020204030204" pitchFamily="34" charset="0"/>
              </a:rPr>
              <a:t>      </a:t>
            </a:r>
            <a:r>
              <a:rPr lang="fr-FR" sz="1200" b="1" dirty="0">
                <a:solidFill>
                  <a:srgbClr val="7F0055"/>
                </a:solidFill>
                <a:latin typeface="Calibri" panose="020F0502020204030204" pitchFamily="34" charset="0"/>
                <a:cs typeface="Calibri" panose="020F0502020204030204" pitchFamily="34" charset="0"/>
              </a:rPr>
              <a:t>public</a:t>
            </a:r>
            <a:r>
              <a:rPr lang="fr-FR" sz="1200" b="1" dirty="0">
                <a:solidFill>
                  <a:srgbClr val="000000"/>
                </a:solidFill>
                <a:latin typeface="Calibri" panose="020F0502020204030204" pitchFamily="34" charset="0"/>
                <a:cs typeface="Calibri" panose="020F0502020204030204" pitchFamily="34" charset="0"/>
              </a:rPr>
              <a:t> </a:t>
            </a:r>
            <a:r>
              <a:rPr lang="fr-FR" sz="1200" b="1" dirty="0">
                <a:solidFill>
                  <a:srgbClr val="7F0055"/>
                </a:solidFill>
                <a:latin typeface="Calibri" panose="020F0502020204030204" pitchFamily="34" charset="0"/>
                <a:cs typeface="Calibri" panose="020F0502020204030204" pitchFamily="34" charset="0"/>
              </a:rPr>
              <a:t>double</a:t>
            </a:r>
            <a:r>
              <a:rPr lang="fr-FR" sz="1200" b="1" dirty="0">
                <a:solidFill>
                  <a:srgbClr val="000000"/>
                </a:solidFill>
                <a:latin typeface="Calibri" panose="020F0502020204030204" pitchFamily="34" charset="0"/>
                <a:cs typeface="Calibri" panose="020F0502020204030204" pitchFamily="34" charset="0"/>
              </a:rPr>
              <a:t> </a:t>
            </a:r>
            <a:r>
              <a:rPr lang="fr-FR" sz="1200" b="1" dirty="0" err="1">
                <a:solidFill>
                  <a:srgbClr val="000000"/>
                </a:solidFill>
                <a:latin typeface="Calibri" panose="020F0502020204030204" pitchFamily="34" charset="0"/>
                <a:cs typeface="Calibri" panose="020F0502020204030204" pitchFamily="34" charset="0"/>
              </a:rPr>
              <a:t>divide</a:t>
            </a:r>
            <a:r>
              <a:rPr lang="fr-FR" sz="1200" b="1" dirty="0">
                <a:solidFill>
                  <a:srgbClr val="000000"/>
                </a:solidFill>
                <a:latin typeface="Calibri" panose="020F0502020204030204" pitchFamily="34" charset="0"/>
                <a:cs typeface="Calibri" panose="020F0502020204030204" pitchFamily="34" charset="0"/>
              </a:rPr>
              <a:t>(</a:t>
            </a:r>
            <a:r>
              <a:rPr lang="fr-FR" sz="1200" b="1" dirty="0">
                <a:solidFill>
                  <a:srgbClr val="7F0055"/>
                </a:solidFill>
                <a:latin typeface="Calibri" panose="020F0502020204030204" pitchFamily="34" charset="0"/>
                <a:cs typeface="Calibri" panose="020F0502020204030204" pitchFamily="34" charset="0"/>
              </a:rPr>
              <a:t>double</a:t>
            </a:r>
            <a:r>
              <a:rPr lang="fr-FR" sz="1200" b="1" dirty="0">
                <a:solidFill>
                  <a:srgbClr val="000000"/>
                </a:solidFill>
                <a:latin typeface="Calibri" panose="020F0502020204030204" pitchFamily="34" charset="0"/>
                <a:cs typeface="Calibri" panose="020F0502020204030204" pitchFamily="34" charset="0"/>
              </a:rPr>
              <a:t> </a:t>
            </a:r>
            <a:r>
              <a:rPr lang="fr-FR" sz="1200" b="1" dirty="0">
                <a:solidFill>
                  <a:srgbClr val="6A3E3E"/>
                </a:solidFill>
                <a:latin typeface="Calibri" panose="020F0502020204030204" pitchFamily="34" charset="0"/>
                <a:cs typeface="Calibri" panose="020F0502020204030204" pitchFamily="34" charset="0"/>
              </a:rPr>
              <a:t>input1</a:t>
            </a:r>
            <a:r>
              <a:rPr lang="fr-FR" sz="1200" b="1" dirty="0">
                <a:solidFill>
                  <a:srgbClr val="000000"/>
                </a:solidFill>
                <a:latin typeface="Calibri" panose="020F0502020204030204" pitchFamily="34" charset="0"/>
                <a:cs typeface="Calibri" panose="020F0502020204030204" pitchFamily="34" charset="0"/>
              </a:rPr>
              <a:t>, </a:t>
            </a:r>
            <a:r>
              <a:rPr lang="fr-FR" sz="1200" b="1" dirty="0">
                <a:solidFill>
                  <a:srgbClr val="7F0055"/>
                </a:solidFill>
                <a:latin typeface="Calibri" panose="020F0502020204030204" pitchFamily="34" charset="0"/>
                <a:cs typeface="Calibri" panose="020F0502020204030204" pitchFamily="34" charset="0"/>
              </a:rPr>
              <a:t>double</a:t>
            </a:r>
            <a:r>
              <a:rPr lang="fr-FR" sz="1200" b="1" dirty="0">
                <a:solidFill>
                  <a:srgbClr val="000000"/>
                </a:solidFill>
                <a:latin typeface="Calibri" panose="020F0502020204030204" pitchFamily="34" charset="0"/>
                <a:cs typeface="Calibri" panose="020F0502020204030204" pitchFamily="34" charset="0"/>
              </a:rPr>
              <a:t> </a:t>
            </a:r>
            <a:r>
              <a:rPr lang="fr-FR" sz="1200" b="1" dirty="0">
                <a:solidFill>
                  <a:srgbClr val="6A3E3E"/>
                </a:solidFill>
                <a:latin typeface="Calibri" panose="020F0502020204030204" pitchFamily="34" charset="0"/>
                <a:cs typeface="Calibri" panose="020F0502020204030204" pitchFamily="34" charset="0"/>
              </a:rPr>
              <a:t>input2</a:t>
            </a:r>
            <a:r>
              <a:rPr lang="fr-FR" sz="1200" b="1"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throw</a:t>
            </a:r>
            <a:r>
              <a:rPr lang="en-IN" sz="1200" b="1" dirty="0">
                <a:solidFill>
                  <a:srgbClr val="000000"/>
                </a:solidFill>
                <a:latin typeface="Calibri" panose="020F0502020204030204" pitchFamily="34" charset="0"/>
                <a:cs typeface="Calibri" panose="020F0502020204030204" pitchFamily="34" charset="0"/>
              </a:rPr>
              <a:t> </a:t>
            </a:r>
            <a:r>
              <a:rPr lang="en-IN" sz="1200" b="1" dirty="0">
                <a:solidFill>
                  <a:srgbClr val="7F0055"/>
                </a:solidFill>
                <a:latin typeface="Calibri" panose="020F0502020204030204" pitchFamily="34" charset="0"/>
                <a:cs typeface="Calibri" panose="020F0502020204030204" pitchFamily="34" charset="0"/>
              </a:rPr>
              <a:t>new</a:t>
            </a:r>
            <a:r>
              <a:rPr lang="en-IN" sz="1200" b="1" dirty="0">
                <a:solidFill>
                  <a:srgbClr val="000000"/>
                </a:solidFill>
                <a:latin typeface="Calibri" panose="020F0502020204030204" pitchFamily="34" charset="0"/>
                <a:cs typeface="Calibri" panose="020F0502020204030204" pitchFamily="34" charset="0"/>
              </a:rPr>
              <a:t> </a:t>
            </a:r>
            <a:r>
              <a:rPr lang="en-IN" sz="1200" b="1" dirty="0" err="1">
                <a:solidFill>
                  <a:srgbClr val="000000"/>
                </a:solidFill>
                <a:latin typeface="Calibri" panose="020F0502020204030204" pitchFamily="34" charset="0"/>
                <a:cs typeface="Calibri" panose="020F0502020204030204" pitchFamily="34" charset="0"/>
              </a:rPr>
              <a:t>UnsupportedOperationException</a:t>
            </a:r>
            <a:r>
              <a:rPr lang="en-IN" sz="1200" b="1" dirty="0">
                <a:solidFill>
                  <a:srgbClr val="000000"/>
                </a:solidFill>
                <a:latin typeface="Calibri" panose="020F0502020204030204" pitchFamily="34" charset="0"/>
                <a:cs typeface="Calibri" panose="020F0502020204030204" pitchFamily="34" charset="0"/>
              </a:rPr>
              <a:t>(</a:t>
            </a:r>
            <a:r>
              <a:rPr lang="en-IN" sz="1200" b="1" dirty="0">
                <a:solidFill>
                  <a:srgbClr val="2A00FF"/>
                </a:solidFill>
                <a:latin typeface="Calibri" panose="020F0502020204030204" pitchFamily="34" charset="0"/>
                <a:cs typeface="Calibri" panose="020F0502020204030204" pitchFamily="34" charset="0"/>
              </a:rPr>
              <a:t>"Method not implemented yet!"</a:t>
            </a:r>
            <a:r>
              <a:rPr lang="en-IN" sz="1200" b="1" dirty="0">
                <a:solidFill>
                  <a:srgbClr val="000000"/>
                </a:solidFill>
                <a:latin typeface="Calibri" panose="020F0502020204030204" pitchFamily="34" charset="0"/>
                <a:cs typeface="Calibri" panose="020F0502020204030204" pitchFamily="34" charset="0"/>
              </a:rPr>
              <a:t>);</a:t>
            </a:r>
          </a:p>
          <a:p>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   }</a:t>
            </a:r>
          </a:p>
          <a:p>
            <a:r>
              <a:rPr lang="en-IN" sz="12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1363641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How to spy with Mockito? Cont..</a:t>
            </a:r>
          </a:p>
        </p:txBody>
      </p:sp>
      <p:sp>
        <p:nvSpPr>
          <p:cNvPr id="5" name="Content Placeholder 5">
            <a:extLst>
              <a:ext uri="{FF2B5EF4-FFF2-40B4-BE49-F238E27FC236}">
                <a16:creationId xmlns:a16="http://schemas.microsoft.com/office/drawing/2014/main" id="{7B37789A-5163-407A-8F99-5789029DA5AA}"/>
              </a:ext>
            </a:extLst>
          </p:cNvPr>
          <p:cNvSpPr>
            <a:spLocks noGrp="1"/>
          </p:cNvSpPr>
          <p:nvPr>
            <p:ph idx="1"/>
          </p:nvPr>
        </p:nvSpPr>
        <p:spPr>
          <a:xfrm>
            <a:off x="762000" y="914400"/>
            <a:ext cx="3657601" cy="4830763"/>
          </a:xfrm>
        </p:spPr>
        <p:txBody>
          <a:bodyPr>
            <a:normAutofit/>
          </a:bodyPr>
          <a:lstStyle/>
          <a:p>
            <a:pPr marL="0" indent="0">
              <a:buNone/>
            </a:pPr>
            <a:r>
              <a:rPr lang="en-IN" sz="1400" b="0" dirty="0"/>
              <a:t>TestRunner.java file to run the application</a:t>
            </a:r>
          </a:p>
          <a:p>
            <a:pPr marL="0" indent="0">
              <a:buNone/>
            </a:pPr>
            <a:endParaRPr lang="en-IN" sz="1200" b="0" dirty="0"/>
          </a:p>
          <a:p>
            <a:pPr marL="0" indent="0">
              <a:buNone/>
            </a:pPr>
            <a:r>
              <a:rPr lang="en-IN" sz="1200" b="0" dirty="0"/>
              <a:t>package </a:t>
            </a:r>
            <a:r>
              <a:rPr lang="en-IN" sz="1200" b="0" dirty="0" err="1"/>
              <a:t>com.test.spy.tester</a:t>
            </a:r>
            <a:r>
              <a:rPr lang="en-IN" sz="1200" b="0" dirty="0"/>
              <a:t>;</a:t>
            </a:r>
          </a:p>
          <a:p>
            <a:pPr marL="0" indent="0">
              <a:buNone/>
            </a:pPr>
            <a:r>
              <a:rPr lang="en-IN" sz="1200" b="0" dirty="0"/>
              <a:t>import </a:t>
            </a:r>
            <a:r>
              <a:rPr lang="en-IN" sz="1200" b="0" dirty="0" err="1"/>
              <a:t>org.junit.runner.JUnitCore</a:t>
            </a:r>
            <a:r>
              <a:rPr lang="en-IN" sz="1200" b="0" dirty="0"/>
              <a:t>;</a:t>
            </a:r>
          </a:p>
          <a:p>
            <a:pPr marL="0" indent="0">
              <a:buNone/>
            </a:pPr>
            <a:r>
              <a:rPr lang="en-IN" sz="1200" b="0" dirty="0"/>
              <a:t>import </a:t>
            </a:r>
            <a:r>
              <a:rPr lang="en-IN" sz="1200" b="0" dirty="0" err="1"/>
              <a:t>org.junit.runner.Result</a:t>
            </a:r>
            <a:r>
              <a:rPr lang="en-IN" sz="1200" b="0" dirty="0"/>
              <a:t>;</a:t>
            </a:r>
          </a:p>
          <a:p>
            <a:pPr marL="0" indent="0">
              <a:buNone/>
            </a:pPr>
            <a:r>
              <a:rPr lang="en-IN" sz="1200" b="0" dirty="0"/>
              <a:t>import </a:t>
            </a:r>
            <a:r>
              <a:rPr lang="en-IN" sz="1200" b="0" dirty="0" err="1"/>
              <a:t>org.junit.runner.notification.Failure</a:t>
            </a:r>
            <a:r>
              <a:rPr lang="en-IN" sz="1200" b="0" dirty="0"/>
              <a:t>;</a:t>
            </a:r>
          </a:p>
          <a:p>
            <a:pPr marL="0" indent="0">
              <a:buNone/>
            </a:pPr>
            <a:endParaRPr lang="en-IN" sz="1200" b="0" dirty="0"/>
          </a:p>
          <a:p>
            <a:pPr marL="0" indent="0">
              <a:buNone/>
            </a:pPr>
            <a:r>
              <a:rPr lang="en-IN" sz="1200" b="0" dirty="0"/>
              <a:t>public class </a:t>
            </a:r>
            <a:r>
              <a:rPr lang="en-IN" sz="1200" b="0" dirty="0" err="1"/>
              <a:t>TestRunner</a:t>
            </a:r>
            <a:r>
              <a:rPr lang="en-IN" sz="1200" b="0" dirty="0"/>
              <a:t> {</a:t>
            </a:r>
          </a:p>
          <a:p>
            <a:pPr marL="0" indent="0">
              <a:buNone/>
            </a:pPr>
            <a:r>
              <a:rPr lang="en-IN" sz="1200" b="0" dirty="0"/>
              <a:t>public static void main(String[] </a:t>
            </a:r>
            <a:r>
              <a:rPr lang="en-IN" sz="1200" b="0" dirty="0" err="1"/>
              <a:t>args</a:t>
            </a:r>
            <a:r>
              <a:rPr lang="en-IN" sz="1200" b="0" dirty="0"/>
              <a:t>) {</a:t>
            </a:r>
          </a:p>
          <a:p>
            <a:pPr marL="0" indent="0">
              <a:buNone/>
            </a:pPr>
            <a:r>
              <a:rPr lang="en-IN" sz="1200" b="0" dirty="0"/>
              <a:t>      Result </a:t>
            </a:r>
            <a:r>
              <a:rPr lang="en-IN" sz="1200" b="0" dirty="0" err="1"/>
              <a:t>result</a:t>
            </a:r>
            <a:r>
              <a:rPr lang="en-IN" sz="1200" b="0" dirty="0"/>
              <a:t> = </a:t>
            </a:r>
            <a:r>
              <a:rPr lang="en-IN" sz="1200" b="0" dirty="0" err="1"/>
              <a:t>JUnitCore.</a:t>
            </a:r>
            <a:r>
              <a:rPr lang="en-IN" sz="1200" b="0" i="1" dirty="0" err="1"/>
              <a:t>runClasses</a:t>
            </a:r>
            <a:r>
              <a:rPr lang="en-IN" sz="1200" b="0" i="1" dirty="0"/>
              <a:t>(</a:t>
            </a:r>
            <a:r>
              <a:rPr lang="en-IN" sz="1200" b="0" i="1" dirty="0" err="1"/>
              <a:t>MathAppTester.class</a:t>
            </a:r>
            <a:r>
              <a:rPr lang="en-IN" sz="1200" b="0" i="1" dirty="0"/>
              <a:t>);</a:t>
            </a:r>
          </a:p>
          <a:p>
            <a:pPr marL="0" indent="0">
              <a:buNone/>
            </a:pPr>
            <a:r>
              <a:rPr lang="en-IN" sz="1200" b="0" dirty="0"/>
              <a:t>      </a:t>
            </a:r>
          </a:p>
          <a:p>
            <a:pPr marL="0" indent="0">
              <a:buNone/>
            </a:pPr>
            <a:r>
              <a:rPr lang="en-IN" sz="1200" b="0" dirty="0"/>
              <a:t>      for (Failure </a:t>
            </a:r>
            <a:r>
              <a:rPr lang="en-IN" sz="1200" b="0" dirty="0" err="1"/>
              <a:t>failure</a:t>
            </a:r>
            <a:r>
              <a:rPr lang="en-IN" sz="1200" b="0" dirty="0"/>
              <a:t> : </a:t>
            </a:r>
            <a:r>
              <a:rPr lang="en-IN" sz="1200" b="0" dirty="0" err="1"/>
              <a:t>result.getFailures</a:t>
            </a:r>
            <a:r>
              <a:rPr lang="en-IN" sz="1200" b="0" dirty="0"/>
              <a:t>()) {</a:t>
            </a:r>
          </a:p>
          <a:p>
            <a:pPr marL="0" indent="0">
              <a:buNone/>
            </a:pPr>
            <a:r>
              <a:rPr lang="en-IN" sz="1200" b="0" dirty="0"/>
              <a:t>         </a:t>
            </a:r>
            <a:r>
              <a:rPr lang="en-IN" sz="1200" b="0" dirty="0" err="1"/>
              <a:t>System.</a:t>
            </a:r>
            <a:r>
              <a:rPr lang="en-IN" sz="1200" b="0" i="1" dirty="0" err="1"/>
              <a:t>out.println</a:t>
            </a:r>
            <a:r>
              <a:rPr lang="en-IN" sz="1200" b="0" i="1" dirty="0"/>
              <a:t>(</a:t>
            </a:r>
            <a:r>
              <a:rPr lang="en-IN" sz="1200" b="0" i="1" dirty="0" err="1"/>
              <a:t>failure.toString</a:t>
            </a:r>
            <a:r>
              <a:rPr lang="en-IN" sz="1200" b="0" i="1" dirty="0"/>
              <a:t>());</a:t>
            </a:r>
          </a:p>
          <a:p>
            <a:pPr marL="0" indent="0">
              <a:buNone/>
            </a:pPr>
            <a:r>
              <a:rPr lang="en-IN" sz="1200" b="0" dirty="0"/>
              <a:t>      }</a:t>
            </a:r>
          </a:p>
          <a:p>
            <a:pPr marL="0" indent="0">
              <a:buNone/>
            </a:pPr>
            <a:r>
              <a:rPr lang="en-IN" sz="1200" b="0" dirty="0"/>
              <a:t>      </a:t>
            </a:r>
          </a:p>
          <a:p>
            <a:pPr marL="0" indent="0">
              <a:buNone/>
            </a:pPr>
            <a:r>
              <a:rPr lang="en-IN" sz="1200" b="0" dirty="0"/>
              <a:t>      </a:t>
            </a:r>
            <a:r>
              <a:rPr lang="en-IN" sz="1200" b="0" dirty="0" err="1"/>
              <a:t>System.</a:t>
            </a:r>
            <a:r>
              <a:rPr lang="en-IN" sz="1200" b="0" i="1" dirty="0" err="1"/>
              <a:t>out.println</a:t>
            </a:r>
            <a:r>
              <a:rPr lang="en-IN" sz="1200" b="0" i="1" dirty="0"/>
              <a:t>(</a:t>
            </a:r>
            <a:r>
              <a:rPr lang="en-IN" sz="1200" b="0" i="1" dirty="0" err="1"/>
              <a:t>result.wasSuccessful</a:t>
            </a:r>
            <a:r>
              <a:rPr lang="en-IN" sz="1200" b="0" i="1" dirty="0"/>
              <a:t>());</a:t>
            </a:r>
          </a:p>
          <a:p>
            <a:pPr marL="0" indent="0">
              <a:buNone/>
            </a:pPr>
            <a:r>
              <a:rPr lang="en-IN" sz="1200" b="0" dirty="0"/>
              <a:t>   }</a:t>
            </a:r>
          </a:p>
          <a:p>
            <a:pPr marL="0" indent="0">
              <a:buNone/>
            </a:pPr>
            <a:r>
              <a:rPr lang="en-IN" sz="1200" b="0" dirty="0"/>
              <a:t>}  </a:t>
            </a:r>
          </a:p>
          <a:p>
            <a:pPr marL="0" indent="0">
              <a:buNone/>
            </a:pPr>
            <a:endParaRPr lang="en-IN" sz="1200" b="0" dirty="0"/>
          </a:p>
        </p:txBody>
      </p:sp>
      <p:sp>
        <p:nvSpPr>
          <p:cNvPr id="3" name="Rectangle 2">
            <a:extLst>
              <a:ext uri="{FF2B5EF4-FFF2-40B4-BE49-F238E27FC236}">
                <a16:creationId xmlns:a16="http://schemas.microsoft.com/office/drawing/2014/main" id="{1B6A284B-BB7E-415E-9A21-4B6BAE0D4A8F}"/>
              </a:ext>
            </a:extLst>
          </p:cNvPr>
          <p:cNvSpPr/>
          <p:nvPr/>
        </p:nvSpPr>
        <p:spPr>
          <a:xfrm>
            <a:off x="4346945" y="1655181"/>
            <a:ext cx="4572000" cy="1754326"/>
          </a:xfrm>
          <a:prstGeom prst="rect">
            <a:avLst/>
          </a:prstGeom>
        </p:spPr>
        <p:txBody>
          <a:bodyPr>
            <a:spAutoFit/>
          </a:bodyPr>
          <a:lstStyle/>
          <a:p>
            <a:pPr algn="just"/>
            <a:r>
              <a:rPr lang="en-IN" sz="1200" dirty="0">
                <a:solidFill>
                  <a:srgbClr val="000000"/>
                </a:solidFill>
              </a:rPr>
              <a:t>To Test </a:t>
            </a:r>
            <a:r>
              <a:rPr lang="en-IN" sz="1200" dirty="0" err="1">
                <a:solidFill>
                  <a:srgbClr val="000000"/>
                </a:solidFill>
              </a:rPr>
              <a:t>MathApp</a:t>
            </a:r>
            <a:r>
              <a:rPr lang="en-IN" sz="1200" dirty="0">
                <a:solidFill>
                  <a:srgbClr val="000000"/>
                </a:solidFill>
              </a:rPr>
              <a:t> class by injecting in it a mock of </a:t>
            </a:r>
            <a:r>
              <a:rPr lang="en-IN" sz="1200" dirty="0" err="1">
                <a:solidFill>
                  <a:srgbClr val="000000"/>
                </a:solidFill>
              </a:rPr>
              <a:t>calciService</a:t>
            </a:r>
            <a:r>
              <a:rPr lang="en-IN" sz="1200" dirty="0">
                <a:solidFill>
                  <a:srgbClr val="000000"/>
                </a:solidFill>
              </a:rPr>
              <a:t>. </a:t>
            </a:r>
          </a:p>
          <a:p>
            <a:pPr algn="just"/>
            <a:r>
              <a:rPr lang="en-IN" sz="1200" dirty="0">
                <a:solidFill>
                  <a:srgbClr val="000000"/>
                </a:solidFill>
              </a:rPr>
              <a:t>Mock will be created by Mockito when we inject.</a:t>
            </a:r>
          </a:p>
          <a:p>
            <a:pPr algn="just"/>
            <a:r>
              <a:rPr lang="en-IN" sz="1200" dirty="0">
                <a:solidFill>
                  <a:srgbClr val="000000"/>
                </a:solidFill>
              </a:rPr>
              <a:t>Also  we've added one mock method calls, add() to the mock object via when() clause. However during testing process, we've called subtract() method before calling add() method. When we create a mock object using </a:t>
            </a:r>
            <a:r>
              <a:rPr lang="en-IN" sz="1200" dirty="0" err="1">
                <a:solidFill>
                  <a:srgbClr val="000000"/>
                </a:solidFill>
              </a:rPr>
              <a:t>Mockito.createStrictMock</a:t>
            </a:r>
            <a:r>
              <a:rPr lang="en-IN" sz="1200" dirty="0">
                <a:solidFill>
                  <a:srgbClr val="000000"/>
                </a:solidFill>
              </a:rPr>
              <a:t>(), the order of execution of the method calls matters.</a:t>
            </a:r>
          </a:p>
          <a:p>
            <a:br>
              <a:rPr lang="en-IN" sz="1200" dirty="0"/>
            </a:br>
            <a:endParaRPr lang="en-IN" sz="1200" dirty="0"/>
          </a:p>
        </p:txBody>
      </p:sp>
    </p:spTree>
    <p:extLst>
      <p:ext uri="{BB962C8B-B14F-4D97-AF65-F5344CB8AC3E}">
        <p14:creationId xmlns:p14="http://schemas.microsoft.com/office/powerpoint/2010/main" val="12277109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How to spy with Mockito? Cont..</a:t>
            </a:r>
          </a:p>
        </p:txBody>
      </p:sp>
      <p:sp>
        <p:nvSpPr>
          <p:cNvPr id="5" name="Content Placeholder 2"/>
          <p:cNvSpPr>
            <a:spLocks noGrp="1"/>
          </p:cNvSpPr>
          <p:nvPr>
            <p:ph idx="1"/>
          </p:nvPr>
        </p:nvSpPr>
        <p:spPr>
          <a:xfrm>
            <a:off x="533400" y="1143000"/>
            <a:ext cx="8229600" cy="609600"/>
          </a:xfrm>
        </p:spPr>
        <p:txBody>
          <a:bodyPr>
            <a:normAutofit/>
          </a:bodyPr>
          <a:lstStyle/>
          <a:p>
            <a:pPr marL="0" indent="0">
              <a:buNone/>
            </a:pPr>
            <a:r>
              <a:rPr lang="en-US" sz="2000" b="0" dirty="0"/>
              <a:t> Output</a:t>
            </a:r>
          </a:p>
        </p:txBody>
      </p:sp>
      <p:pic>
        <p:nvPicPr>
          <p:cNvPr id="3" name="Picture 2">
            <a:extLst>
              <a:ext uri="{FF2B5EF4-FFF2-40B4-BE49-F238E27FC236}">
                <a16:creationId xmlns:a16="http://schemas.microsoft.com/office/drawing/2014/main" id="{8500F925-210D-408A-9E59-654A6E704B65}"/>
              </a:ext>
            </a:extLst>
          </p:cNvPr>
          <p:cNvPicPr>
            <a:picLocks noChangeAspect="1"/>
          </p:cNvPicPr>
          <p:nvPr/>
        </p:nvPicPr>
        <p:blipFill rotWithShape="1">
          <a:blip r:embed="rId2"/>
          <a:srcRect t="20356" r="15001" b="24803"/>
          <a:stretch/>
        </p:blipFill>
        <p:spPr>
          <a:xfrm>
            <a:off x="533400" y="1905000"/>
            <a:ext cx="7772400" cy="2819401"/>
          </a:xfrm>
          <a:prstGeom prst="rect">
            <a:avLst/>
          </a:prstGeom>
        </p:spPr>
      </p:pic>
      <p:sp>
        <p:nvSpPr>
          <p:cNvPr id="6" name="Oval 5">
            <a:extLst>
              <a:ext uri="{FF2B5EF4-FFF2-40B4-BE49-F238E27FC236}">
                <a16:creationId xmlns:a16="http://schemas.microsoft.com/office/drawing/2014/main" id="{3530925C-5C2F-4FA7-9F56-B6CE168FCE87}"/>
              </a:ext>
            </a:extLst>
          </p:cNvPr>
          <p:cNvSpPr/>
          <p:nvPr/>
        </p:nvSpPr>
        <p:spPr>
          <a:xfrm>
            <a:off x="457200" y="3810000"/>
            <a:ext cx="838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25098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1771"/>
            <a:ext cx="7620000" cy="715962"/>
          </a:xfrm>
        </p:spPr>
        <p:txBody>
          <a:bodyPr>
            <a:noAutofit/>
          </a:bodyPr>
          <a:lstStyle/>
          <a:p>
            <a:r>
              <a:rPr lang="en-US" sz="2400" dirty="0"/>
              <a:t>PowerMock and Mockito to mock a Static Method</a:t>
            </a:r>
          </a:p>
        </p:txBody>
      </p:sp>
      <p:sp>
        <p:nvSpPr>
          <p:cNvPr id="5" name="Content Placeholder 4">
            <a:extLst>
              <a:ext uri="{FF2B5EF4-FFF2-40B4-BE49-F238E27FC236}">
                <a16:creationId xmlns:a16="http://schemas.microsoft.com/office/drawing/2014/main" id="{3CCC2132-5BAC-4E70-A831-D4197FC071E2}"/>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0CE38B3C-EE60-4B4F-993A-332684EDBC88}"/>
              </a:ext>
            </a:extLst>
          </p:cNvPr>
          <p:cNvPicPr>
            <a:picLocks noChangeAspect="1"/>
          </p:cNvPicPr>
          <p:nvPr/>
        </p:nvPicPr>
        <p:blipFill>
          <a:blip r:embed="rId3"/>
          <a:stretch>
            <a:fillRect/>
          </a:stretch>
        </p:blipFill>
        <p:spPr>
          <a:xfrm>
            <a:off x="342900" y="1068388"/>
            <a:ext cx="8458200" cy="5057775"/>
          </a:xfrm>
          <a:prstGeom prst="rect">
            <a:avLst/>
          </a:prstGeom>
        </p:spPr>
      </p:pic>
    </p:spTree>
    <p:extLst>
      <p:ext uri="{BB962C8B-B14F-4D97-AF65-F5344CB8AC3E}">
        <p14:creationId xmlns:p14="http://schemas.microsoft.com/office/powerpoint/2010/main" val="175971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Installing Java JDK</a:t>
            </a:r>
          </a:p>
        </p:txBody>
      </p:sp>
      <p:sp>
        <p:nvSpPr>
          <p:cNvPr id="5" name="Content Placeholder 4"/>
          <p:cNvSpPr>
            <a:spLocks noGrp="1"/>
          </p:cNvSpPr>
          <p:nvPr>
            <p:ph idx="1"/>
          </p:nvPr>
        </p:nvSpPr>
        <p:spPr>
          <a:xfrm>
            <a:off x="152400" y="1066800"/>
            <a:ext cx="8534400" cy="5715000"/>
          </a:xfrm>
        </p:spPr>
        <p:txBody>
          <a:bodyPr/>
          <a:lstStyle/>
          <a:p>
            <a:pPr>
              <a:buAutoNum type="arabicParenR"/>
            </a:pPr>
            <a:r>
              <a:rPr lang="en-US" dirty="0"/>
              <a:t>Go to below site to install Java JDK</a:t>
            </a:r>
          </a:p>
          <a:p>
            <a:pPr marL="0" indent="0">
              <a:buNone/>
            </a:pPr>
            <a:r>
              <a:rPr lang="en-IN" dirty="0">
                <a:hlinkClick r:id="rId2"/>
              </a:rPr>
              <a:t>https://www.oracle.com/technetwork/java/javase/downloads/index.html</a:t>
            </a:r>
            <a:endParaRPr lang="en-IN" dirty="0"/>
          </a:p>
          <a:p>
            <a:pPr marL="0" indent="0">
              <a:buNone/>
            </a:pPr>
            <a:r>
              <a:rPr lang="en-IN" dirty="0"/>
              <a:t>2) Select the JDK 12                                                    3) Accept the License Agreement and Click to 						Download suitable version as per your OS</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4) Wait for the Setup to get downloaded. Double click to start the installation.</a:t>
            </a:r>
            <a:endParaRPr lang="en-US" dirty="0"/>
          </a:p>
        </p:txBody>
      </p:sp>
      <p:pic>
        <p:nvPicPr>
          <p:cNvPr id="2" name="Picture 1">
            <a:extLst>
              <a:ext uri="{FF2B5EF4-FFF2-40B4-BE49-F238E27FC236}">
                <a16:creationId xmlns:a16="http://schemas.microsoft.com/office/drawing/2014/main" id="{F233F214-C85B-48BE-9E9C-5306BB2B8BE9}"/>
              </a:ext>
            </a:extLst>
          </p:cNvPr>
          <p:cNvPicPr>
            <a:picLocks noChangeAspect="1"/>
          </p:cNvPicPr>
          <p:nvPr/>
        </p:nvPicPr>
        <p:blipFill rotWithShape="1">
          <a:blip r:embed="rId3"/>
          <a:srcRect l="7500" t="4075" r="18333" b="5555"/>
          <a:stretch/>
        </p:blipFill>
        <p:spPr>
          <a:xfrm>
            <a:off x="202367" y="2057400"/>
            <a:ext cx="3557666" cy="2438400"/>
          </a:xfrm>
          <a:prstGeom prst="rect">
            <a:avLst/>
          </a:prstGeom>
          <a:ln>
            <a:solidFill>
              <a:schemeClr val="accent2"/>
            </a:solidFill>
          </a:ln>
        </p:spPr>
      </p:pic>
      <p:pic>
        <p:nvPicPr>
          <p:cNvPr id="3" name="Picture 2">
            <a:extLst>
              <a:ext uri="{FF2B5EF4-FFF2-40B4-BE49-F238E27FC236}">
                <a16:creationId xmlns:a16="http://schemas.microsoft.com/office/drawing/2014/main" id="{612E03EF-3CD0-4660-AD18-A97A6BE4FAB4}"/>
              </a:ext>
            </a:extLst>
          </p:cNvPr>
          <p:cNvPicPr>
            <a:picLocks noChangeAspect="1"/>
          </p:cNvPicPr>
          <p:nvPr/>
        </p:nvPicPr>
        <p:blipFill rotWithShape="1">
          <a:blip r:embed="rId4"/>
          <a:srcRect l="30000" t="60370" r="30000" b="10000"/>
          <a:stretch/>
        </p:blipFill>
        <p:spPr>
          <a:xfrm>
            <a:off x="4572000" y="2514600"/>
            <a:ext cx="3657600" cy="1524000"/>
          </a:xfrm>
          <a:prstGeom prst="rect">
            <a:avLst/>
          </a:prstGeom>
          <a:ln>
            <a:solidFill>
              <a:schemeClr val="accent2"/>
            </a:solidFill>
          </a:ln>
        </p:spPr>
      </p:pic>
    </p:spTree>
    <p:extLst>
      <p:ext uri="{BB962C8B-B14F-4D97-AF65-F5344CB8AC3E}">
        <p14:creationId xmlns:p14="http://schemas.microsoft.com/office/powerpoint/2010/main" val="22242068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Duration:10 min</a:t>
            </a:r>
          </a:p>
        </p:txBody>
      </p:sp>
      <p:sp>
        <p:nvSpPr>
          <p:cNvPr id="4" name="Content Placeholder 2"/>
          <p:cNvSpPr>
            <a:spLocks noGrp="1"/>
          </p:cNvSpPr>
          <p:nvPr>
            <p:ph idx="1"/>
          </p:nvPr>
        </p:nvSpPr>
        <p:spPr>
          <a:xfrm>
            <a:off x="685800" y="1219200"/>
            <a:ext cx="8229600" cy="685800"/>
          </a:xfrm>
        </p:spPr>
        <p:txBody>
          <a:bodyPr>
            <a:noAutofit/>
          </a:bodyPr>
          <a:lstStyle/>
          <a:p>
            <a:pPr marL="0" indent="0">
              <a:buNone/>
            </a:pPr>
            <a:r>
              <a:rPr lang="en-US" sz="2000" b="0" dirty="0"/>
              <a:t>Step 1:Powermock installation</a:t>
            </a:r>
          </a:p>
          <a:p>
            <a:pPr marL="0" indent="0">
              <a:buNone/>
            </a:pPr>
            <a:endParaRPr lang="en-US" sz="2000" b="0" dirty="0"/>
          </a:p>
          <a:p>
            <a:r>
              <a:rPr lang="en-US" sz="2000" b="0" dirty="0"/>
              <a:t>Go to below link</a:t>
            </a:r>
          </a:p>
          <a:p>
            <a:r>
              <a:rPr lang="en-IN" sz="2000" dirty="0">
                <a:hlinkClick r:id="rId2"/>
              </a:rPr>
              <a:t>https://www.powermockup.com/download</a:t>
            </a:r>
            <a:endParaRPr lang="en-US" sz="2000" b="0" dirty="0"/>
          </a:p>
        </p:txBody>
      </p:sp>
      <p:pic>
        <p:nvPicPr>
          <p:cNvPr id="5" name="Picture 4"/>
          <p:cNvPicPr>
            <a:picLocks noChangeAspect="1"/>
          </p:cNvPicPr>
          <p:nvPr/>
        </p:nvPicPr>
        <p:blipFill rotWithShape="1">
          <a:blip r:embed="rId3"/>
          <a:srcRect t="28201" b="3311"/>
          <a:stretch/>
        </p:blipFill>
        <p:spPr>
          <a:xfrm>
            <a:off x="838200" y="3276601"/>
            <a:ext cx="7604904" cy="2590800"/>
          </a:xfrm>
          <a:prstGeom prst="rect">
            <a:avLst/>
          </a:prstGeom>
          <a:ln>
            <a:solidFill>
              <a:schemeClr val="accent2"/>
            </a:solidFill>
          </a:ln>
        </p:spPr>
      </p:pic>
    </p:spTree>
    <p:extLst>
      <p:ext uri="{BB962C8B-B14F-4D97-AF65-F5344CB8AC3E}">
        <p14:creationId xmlns:p14="http://schemas.microsoft.com/office/powerpoint/2010/main" val="8109814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Cont..</a:t>
            </a:r>
          </a:p>
        </p:txBody>
      </p:sp>
      <p:sp>
        <p:nvSpPr>
          <p:cNvPr id="3" name="Content Placeholder 2"/>
          <p:cNvSpPr>
            <a:spLocks noGrp="1"/>
          </p:cNvSpPr>
          <p:nvPr>
            <p:ph idx="1"/>
          </p:nvPr>
        </p:nvSpPr>
        <p:spPr>
          <a:xfrm>
            <a:off x="533400" y="1447800"/>
            <a:ext cx="8229600" cy="685800"/>
          </a:xfrm>
        </p:spPr>
        <p:txBody>
          <a:bodyPr>
            <a:noAutofit/>
          </a:bodyPr>
          <a:lstStyle/>
          <a:p>
            <a:pPr marL="0" indent="0">
              <a:buNone/>
            </a:pPr>
            <a:r>
              <a:rPr lang="en-US" sz="2000" b="0" dirty="0"/>
              <a:t>Step 2:Project creation</a:t>
            </a:r>
          </a:p>
          <a:p>
            <a:endParaRPr lang="en-US" sz="2000" b="0" dirty="0"/>
          </a:p>
        </p:txBody>
      </p:sp>
      <p:pic>
        <p:nvPicPr>
          <p:cNvPr id="4" name="Picture 3"/>
          <p:cNvPicPr>
            <a:picLocks noChangeAspect="1"/>
          </p:cNvPicPr>
          <p:nvPr/>
        </p:nvPicPr>
        <p:blipFill rotWithShape="1">
          <a:blip r:embed="rId2"/>
          <a:srcRect b="5555"/>
          <a:stretch/>
        </p:blipFill>
        <p:spPr>
          <a:xfrm>
            <a:off x="1143000" y="2286001"/>
            <a:ext cx="7244055" cy="3886199"/>
          </a:xfrm>
          <a:prstGeom prst="rect">
            <a:avLst/>
          </a:prstGeom>
          <a:ln>
            <a:solidFill>
              <a:schemeClr val="accent2"/>
            </a:solidFill>
          </a:ln>
        </p:spPr>
      </p:pic>
    </p:spTree>
    <p:extLst>
      <p:ext uri="{BB962C8B-B14F-4D97-AF65-F5344CB8AC3E}">
        <p14:creationId xmlns:p14="http://schemas.microsoft.com/office/powerpoint/2010/main" val="1328744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Cont..</a:t>
            </a:r>
          </a:p>
        </p:txBody>
      </p:sp>
      <p:sp>
        <p:nvSpPr>
          <p:cNvPr id="5" name="Content Placeholder 2"/>
          <p:cNvSpPr>
            <a:spLocks noGrp="1"/>
          </p:cNvSpPr>
          <p:nvPr>
            <p:ph idx="1"/>
          </p:nvPr>
        </p:nvSpPr>
        <p:spPr>
          <a:xfrm>
            <a:off x="474617" y="1103811"/>
            <a:ext cx="8229600" cy="685800"/>
          </a:xfrm>
        </p:spPr>
        <p:txBody>
          <a:bodyPr>
            <a:noAutofit/>
          </a:bodyPr>
          <a:lstStyle/>
          <a:p>
            <a:pPr marL="0" indent="0">
              <a:buNone/>
            </a:pPr>
            <a:r>
              <a:rPr lang="en-US" sz="2000" b="0" dirty="0"/>
              <a:t>To develop a class for making a query against a database</a:t>
            </a:r>
          </a:p>
        </p:txBody>
      </p:sp>
      <p:sp>
        <p:nvSpPr>
          <p:cNvPr id="3" name="Rectangle 2">
            <a:extLst>
              <a:ext uri="{FF2B5EF4-FFF2-40B4-BE49-F238E27FC236}">
                <a16:creationId xmlns:a16="http://schemas.microsoft.com/office/drawing/2014/main" id="{6B9759F0-0E5F-421F-BEC5-7F7EB0C7F496}"/>
              </a:ext>
            </a:extLst>
          </p:cNvPr>
          <p:cNvSpPr/>
          <p:nvPr/>
        </p:nvSpPr>
        <p:spPr>
          <a:xfrm>
            <a:off x="474617" y="2126272"/>
            <a:ext cx="4572000" cy="4154984"/>
          </a:xfrm>
          <a:prstGeom prst="rect">
            <a:avLst/>
          </a:prstGeom>
        </p:spPr>
        <p:txBody>
          <a:bodyPr wrap="square">
            <a:spAutoFit/>
          </a:bodyPr>
          <a:lstStyle/>
          <a:p>
            <a:r>
              <a:rPr lang="en-IN" sz="1200" dirty="0"/>
              <a:t>package </a:t>
            </a:r>
            <a:r>
              <a:rPr lang="en-IN" sz="1200" dirty="0" err="1"/>
              <a:t>com.test.powermock.staticmethod</a:t>
            </a:r>
            <a:r>
              <a:rPr lang="en-IN" sz="1200" dirty="0"/>
              <a:t>;</a:t>
            </a:r>
          </a:p>
          <a:p>
            <a:r>
              <a:rPr lang="en-IN" sz="1200" dirty="0"/>
              <a:t>import </a:t>
            </a:r>
            <a:r>
              <a:rPr lang="en-IN" sz="1200" dirty="0" err="1"/>
              <a:t>java.sql.Connection;import</a:t>
            </a:r>
            <a:r>
              <a:rPr lang="en-IN" sz="1200" dirty="0"/>
              <a:t> </a:t>
            </a:r>
            <a:r>
              <a:rPr lang="en-IN" sz="1200" dirty="0" err="1"/>
              <a:t>java.sql.DriverManager;import</a:t>
            </a:r>
            <a:r>
              <a:rPr lang="en-IN" sz="1200" dirty="0"/>
              <a:t> </a:t>
            </a:r>
            <a:r>
              <a:rPr lang="en-IN" sz="1200" dirty="0" err="1"/>
              <a:t>java.sql.PreparedStatement;import</a:t>
            </a:r>
            <a:r>
              <a:rPr lang="en-IN" sz="1200" dirty="0"/>
              <a:t> </a:t>
            </a:r>
            <a:r>
              <a:rPr lang="en-IN" sz="1200" dirty="0" err="1"/>
              <a:t>java.sql.ResultSet;import</a:t>
            </a:r>
            <a:r>
              <a:rPr lang="en-IN" sz="1200" dirty="0"/>
              <a:t> </a:t>
            </a:r>
            <a:r>
              <a:rPr lang="en-IN" sz="1200" dirty="0" err="1"/>
              <a:t>java.sql.SQLException</a:t>
            </a:r>
            <a:r>
              <a:rPr lang="en-IN" sz="1200" dirty="0"/>
              <a:t>;</a:t>
            </a:r>
          </a:p>
          <a:p>
            <a:endParaRPr lang="en-IN" sz="1200" dirty="0"/>
          </a:p>
          <a:p>
            <a:r>
              <a:rPr lang="en-IN" sz="1200" dirty="0"/>
              <a:t>public class </a:t>
            </a:r>
            <a:r>
              <a:rPr lang="en-IN" sz="1200" dirty="0" err="1"/>
              <a:t>DatabaseReader</a:t>
            </a:r>
            <a:r>
              <a:rPr lang="en-IN" sz="1200" dirty="0"/>
              <a:t> {</a:t>
            </a:r>
          </a:p>
          <a:p>
            <a:r>
              <a:rPr lang="en-IN" sz="1200" dirty="0"/>
              <a:t>public static final String CONNECTION = "</a:t>
            </a:r>
            <a:r>
              <a:rPr lang="en-IN" sz="1200" dirty="0" err="1"/>
              <a:t>jdbc:mysql</a:t>
            </a:r>
            <a:r>
              <a:rPr lang="en-IN" sz="1200" dirty="0"/>
              <a:t>://localhost/</a:t>
            </a:r>
            <a:r>
              <a:rPr lang="en-IN" sz="1200" dirty="0" err="1"/>
              <a:t>userdb</a:t>
            </a:r>
            <a:r>
              <a:rPr lang="en-IN" sz="1200" dirty="0"/>
              <a:t>";		</a:t>
            </a:r>
          </a:p>
          <a:p>
            <a:endParaRPr lang="en-IN" sz="1200" dirty="0"/>
          </a:p>
          <a:p>
            <a:r>
              <a:rPr lang="en-IN" sz="1200" dirty="0"/>
              <a:t>public static String </a:t>
            </a:r>
            <a:r>
              <a:rPr lang="en-IN" sz="1200" dirty="0" err="1"/>
              <a:t>getById</a:t>
            </a:r>
            <a:r>
              <a:rPr lang="en-IN" sz="1200" dirty="0"/>
              <a:t>(int id) throws </a:t>
            </a:r>
            <a:r>
              <a:rPr lang="en-IN" sz="1200" dirty="0" err="1"/>
              <a:t>SQLException</a:t>
            </a:r>
            <a:r>
              <a:rPr lang="en-IN" sz="1200" dirty="0"/>
              <a:t> {	String query = "SELECT * FROM users WHERE </a:t>
            </a:r>
            <a:r>
              <a:rPr lang="en-IN" sz="1200" dirty="0" err="1"/>
              <a:t>userid</a:t>
            </a:r>
            <a:r>
              <a:rPr lang="en-IN" sz="1200" dirty="0"/>
              <a:t> = ?";	Connection </a:t>
            </a:r>
            <a:r>
              <a:rPr lang="en-IN" sz="1200" dirty="0" err="1"/>
              <a:t>connection</a:t>
            </a:r>
            <a:r>
              <a:rPr lang="en-IN" sz="1200" dirty="0"/>
              <a:t> = </a:t>
            </a:r>
            <a:r>
              <a:rPr lang="en-IN" sz="1200" dirty="0" err="1"/>
              <a:t>DriverManager.getConnection</a:t>
            </a:r>
            <a:r>
              <a:rPr lang="en-IN" sz="1200" dirty="0"/>
              <a:t>(CONNECTION);		</a:t>
            </a:r>
            <a:r>
              <a:rPr lang="en-IN" sz="1200" dirty="0" err="1"/>
              <a:t>PreparedStatement</a:t>
            </a:r>
            <a:r>
              <a:rPr lang="en-IN" sz="1200" dirty="0"/>
              <a:t> </a:t>
            </a:r>
            <a:r>
              <a:rPr lang="en-IN" sz="1200" dirty="0" err="1"/>
              <a:t>preparedStatement</a:t>
            </a:r>
            <a:r>
              <a:rPr lang="en-IN" sz="1200" dirty="0"/>
              <a:t> = </a:t>
            </a:r>
            <a:r>
              <a:rPr lang="en-IN" sz="1200" dirty="0" err="1"/>
              <a:t>connection.prepareStatement</a:t>
            </a:r>
            <a:r>
              <a:rPr lang="en-IN" sz="1200" dirty="0"/>
              <a:t>(query);</a:t>
            </a:r>
          </a:p>
          <a:p>
            <a:r>
              <a:rPr lang="en-IN" sz="1200" dirty="0" err="1"/>
              <a:t>preparedStatement.setInt</a:t>
            </a:r>
            <a:r>
              <a:rPr lang="en-IN" sz="1200" dirty="0"/>
              <a:t>(1, id);</a:t>
            </a:r>
          </a:p>
          <a:p>
            <a:r>
              <a:rPr lang="en-IN" sz="1200" dirty="0" err="1"/>
              <a:t>ResultSet</a:t>
            </a:r>
            <a:r>
              <a:rPr lang="en-IN" sz="1200" dirty="0"/>
              <a:t> </a:t>
            </a:r>
            <a:r>
              <a:rPr lang="en-IN" sz="1200" dirty="0" err="1"/>
              <a:t>resultSet</a:t>
            </a:r>
            <a:r>
              <a:rPr lang="en-IN" sz="1200" dirty="0"/>
              <a:t> = </a:t>
            </a:r>
            <a:r>
              <a:rPr lang="en-IN" sz="1200" dirty="0" err="1"/>
              <a:t>preparedStatement.executeQuery</a:t>
            </a:r>
            <a:r>
              <a:rPr lang="en-IN" sz="1200" dirty="0"/>
              <a:t>();</a:t>
            </a:r>
          </a:p>
          <a:p>
            <a:r>
              <a:rPr lang="en-IN" sz="1200" dirty="0" err="1"/>
              <a:t>resultSet.next</a:t>
            </a:r>
            <a:r>
              <a:rPr lang="en-IN" sz="1200" dirty="0"/>
              <a:t>();			</a:t>
            </a:r>
          </a:p>
          <a:p>
            <a:r>
              <a:rPr lang="en-IN" sz="1200" dirty="0"/>
              <a:t>String result = </a:t>
            </a:r>
            <a:r>
              <a:rPr lang="en-IN" sz="1200" dirty="0" err="1"/>
              <a:t>resultSet.getString</a:t>
            </a:r>
            <a:r>
              <a:rPr lang="en-IN" sz="1200" dirty="0"/>
              <a:t>(0);				</a:t>
            </a:r>
            <a:r>
              <a:rPr lang="en-IN" sz="1200" dirty="0" err="1"/>
              <a:t>resultSet.close</a:t>
            </a:r>
            <a:r>
              <a:rPr lang="en-IN" sz="1200" dirty="0"/>
              <a:t>();		</a:t>
            </a:r>
            <a:r>
              <a:rPr lang="en-IN" sz="1200" dirty="0" err="1"/>
              <a:t>preparedStatement.close</a:t>
            </a:r>
            <a:r>
              <a:rPr lang="en-IN" sz="1200" dirty="0"/>
              <a:t>();		</a:t>
            </a:r>
            <a:r>
              <a:rPr lang="en-IN" sz="1200" dirty="0" err="1"/>
              <a:t>connection.close</a:t>
            </a:r>
            <a:r>
              <a:rPr lang="en-IN" sz="1200" dirty="0"/>
              <a:t>();				return result;	}}</a:t>
            </a:r>
          </a:p>
        </p:txBody>
      </p:sp>
      <p:pic>
        <p:nvPicPr>
          <p:cNvPr id="6" name="Picture 5">
            <a:extLst>
              <a:ext uri="{FF2B5EF4-FFF2-40B4-BE49-F238E27FC236}">
                <a16:creationId xmlns:a16="http://schemas.microsoft.com/office/drawing/2014/main" id="{7C3A01BA-DB16-4B2C-84D0-E0F6D6B46A1B}"/>
              </a:ext>
            </a:extLst>
          </p:cNvPr>
          <p:cNvPicPr>
            <a:picLocks noChangeAspect="1"/>
          </p:cNvPicPr>
          <p:nvPr/>
        </p:nvPicPr>
        <p:blipFill rotWithShape="1">
          <a:blip r:embed="rId2"/>
          <a:srcRect t="18112" r="71667" b="23320"/>
          <a:stretch/>
        </p:blipFill>
        <p:spPr>
          <a:xfrm>
            <a:off x="5562600" y="2362200"/>
            <a:ext cx="2590800" cy="3010989"/>
          </a:xfrm>
          <a:prstGeom prst="rect">
            <a:avLst/>
          </a:prstGeom>
        </p:spPr>
      </p:pic>
      <p:sp>
        <p:nvSpPr>
          <p:cNvPr id="7" name="Oval 6">
            <a:extLst>
              <a:ext uri="{FF2B5EF4-FFF2-40B4-BE49-F238E27FC236}">
                <a16:creationId xmlns:a16="http://schemas.microsoft.com/office/drawing/2014/main" id="{20DBBDC7-56F3-4DF3-9602-A22A3B8E5FF8}"/>
              </a:ext>
            </a:extLst>
          </p:cNvPr>
          <p:cNvSpPr/>
          <p:nvPr/>
        </p:nvSpPr>
        <p:spPr>
          <a:xfrm>
            <a:off x="5867400" y="3867694"/>
            <a:ext cx="1219200" cy="7043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956092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Cont..</a:t>
            </a:r>
          </a:p>
        </p:txBody>
      </p:sp>
      <p:sp>
        <p:nvSpPr>
          <p:cNvPr id="5" name="Content Placeholder 2"/>
          <p:cNvSpPr>
            <a:spLocks noGrp="1"/>
          </p:cNvSpPr>
          <p:nvPr>
            <p:ph idx="1"/>
          </p:nvPr>
        </p:nvSpPr>
        <p:spPr>
          <a:xfrm>
            <a:off x="228599" y="990601"/>
            <a:ext cx="8475618" cy="533400"/>
          </a:xfrm>
        </p:spPr>
        <p:txBody>
          <a:bodyPr>
            <a:noAutofit/>
          </a:bodyPr>
          <a:lstStyle/>
          <a:p>
            <a:pPr marL="0" indent="0">
              <a:buNone/>
            </a:pPr>
            <a:r>
              <a:rPr lang="en-US" sz="2000" b="0" dirty="0"/>
              <a:t>mocking </a:t>
            </a:r>
            <a:r>
              <a:rPr lang="en-US" sz="2000" b="0" dirty="0" err="1"/>
              <a:t>getById</a:t>
            </a:r>
            <a:r>
              <a:rPr lang="en-US" sz="2000" b="0" dirty="0"/>
              <a:t> static method with the help of </a:t>
            </a:r>
            <a:r>
              <a:rPr lang="en-US" sz="2000" b="0" dirty="0" err="1"/>
              <a:t>PowerMock</a:t>
            </a:r>
            <a:r>
              <a:rPr lang="en-US" sz="2000" b="0" dirty="0"/>
              <a:t>:</a:t>
            </a:r>
          </a:p>
          <a:p>
            <a:pPr marL="0" indent="0">
              <a:buNone/>
            </a:pPr>
            <a:endParaRPr lang="en-US" sz="2000" b="0" dirty="0"/>
          </a:p>
        </p:txBody>
      </p:sp>
      <p:sp>
        <p:nvSpPr>
          <p:cNvPr id="3" name="Rectangle 2">
            <a:extLst>
              <a:ext uri="{FF2B5EF4-FFF2-40B4-BE49-F238E27FC236}">
                <a16:creationId xmlns:a16="http://schemas.microsoft.com/office/drawing/2014/main" id="{4A507097-1719-46CA-A741-0D9D03EE3EAB}"/>
              </a:ext>
            </a:extLst>
          </p:cNvPr>
          <p:cNvSpPr/>
          <p:nvPr/>
        </p:nvSpPr>
        <p:spPr>
          <a:xfrm>
            <a:off x="228599" y="1410355"/>
            <a:ext cx="4343401" cy="5509200"/>
          </a:xfrm>
          <a:prstGeom prst="rect">
            <a:avLst/>
          </a:prstGeom>
        </p:spPr>
        <p:txBody>
          <a:bodyPr wrap="square">
            <a:spAutoFit/>
          </a:bodyPr>
          <a:lstStyle/>
          <a:p>
            <a:r>
              <a:rPr lang="en-IN" sz="1100" dirty="0"/>
              <a:t>package </a:t>
            </a:r>
            <a:r>
              <a:rPr lang="en-IN" sz="1100" dirty="0" err="1"/>
              <a:t>com.test.powermock.staticmethod;import</a:t>
            </a:r>
            <a:r>
              <a:rPr lang="en-IN" sz="1100" dirty="0"/>
              <a:t> static </a:t>
            </a:r>
            <a:r>
              <a:rPr lang="en-IN" sz="1100" dirty="0" err="1"/>
              <a:t>org.junit.Assert.assertEquals;import</a:t>
            </a:r>
            <a:r>
              <a:rPr lang="en-IN" sz="1100" dirty="0"/>
              <a:t> static </a:t>
            </a:r>
            <a:r>
              <a:rPr lang="en-IN" sz="1100" dirty="0" err="1"/>
              <a:t>org.junit.Assert.fail;import</a:t>
            </a:r>
            <a:r>
              <a:rPr lang="en-IN" sz="1100" dirty="0"/>
              <a:t> static </a:t>
            </a:r>
            <a:r>
              <a:rPr lang="en-IN" sz="1100" dirty="0" err="1"/>
              <a:t>org.mockito.Mockito.when;import</a:t>
            </a:r>
            <a:r>
              <a:rPr lang="en-IN" sz="1100" dirty="0"/>
              <a:t> static </a:t>
            </a:r>
            <a:r>
              <a:rPr lang="en-IN" sz="1100" dirty="0" err="1"/>
              <a:t>org.mockito.Mockito.verify;import</a:t>
            </a:r>
            <a:r>
              <a:rPr lang="en-IN" sz="1100" dirty="0"/>
              <a:t> static </a:t>
            </a:r>
            <a:r>
              <a:rPr lang="en-IN" sz="1100" dirty="0" err="1"/>
              <a:t>org.powermock.api.mockito.PowerMockito.mockStatic;import</a:t>
            </a:r>
            <a:r>
              <a:rPr lang="en-IN" sz="1100" dirty="0"/>
              <a:t> static </a:t>
            </a:r>
            <a:r>
              <a:rPr lang="en-IN" sz="1100" dirty="0" err="1"/>
              <a:t>org.powermock.api.mockito.PowerMockito.verifyStatic;import</a:t>
            </a:r>
            <a:r>
              <a:rPr lang="en-IN" sz="1100" dirty="0"/>
              <a:t> </a:t>
            </a:r>
            <a:r>
              <a:rPr lang="en-IN" sz="1100" dirty="0" err="1"/>
              <a:t>java.sql.Connection;import</a:t>
            </a:r>
            <a:r>
              <a:rPr lang="en-IN" sz="1100" dirty="0"/>
              <a:t> </a:t>
            </a:r>
            <a:r>
              <a:rPr lang="en-IN" sz="1100" dirty="0" err="1"/>
              <a:t>java.sql.DriverManager;import</a:t>
            </a:r>
            <a:r>
              <a:rPr lang="en-IN" sz="1100" dirty="0"/>
              <a:t> </a:t>
            </a:r>
            <a:r>
              <a:rPr lang="en-IN" sz="1100" dirty="0" err="1"/>
              <a:t>java.sql.PreparedStatement;import</a:t>
            </a:r>
            <a:r>
              <a:rPr lang="en-IN" sz="1100" dirty="0"/>
              <a:t> </a:t>
            </a:r>
            <a:r>
              <a:rPr lang="en-IN" sz="1100" dirty="0" err="1"/>
              <a:t>java.sql.ResultSet;import</a:t>
            </a:r>
            <a:r>
              <a:rPr lang="en-IN" sz="1100" dirty="0"/>
              <a:t> </a:t>
            </a:r>
            <a:r>
              <a:rPr lang="en-IN" sz="1100" dirty="0" err="1"/>
              <a:t>java.sql.SQLException;import</a:t>
            </a:r>
            <a:r>
              <a:rPr lang="en-IN" sz="1100" dirty="0"/>
              <a:t> </a:t>
            </a:r>
            <a:r>
              <a:rPr lang="en-IN" sz="1100" dirty="0" err="1"/>
              <a:t>org.junit.Test;import</a:t>
            </a:r>
            <a:r>
              <a:rPr lang="en-IN" sz="1100" dirty="0"/>
              <a:t> </a:t>
            </a:r>
            <a:r>
              <a:rPr lang="en-IN" sz="1100" dirty="0" err="1"/>
              <a:t>org.junit.runner.RunWith;import</a:t>
            </a:r>
            <a:r>
              <a:rPr lang="en-IN" sz="1100" dirty="0"/>
              <a:t> </a:t>
            </a:r>
            <a:r>
              <a:rPr lang="en-IN" sz="1100" dirty="0" err="1"/>
              <a:t>org.mockito.Mockito;import</a:t>
            </a:r>
            <a:r>
              <a:rPr lang="en-IN" sz="1100" dirty="0"/>
              <a:t> org.powermock.core.classloader.annotations.PrepareForTest;import org.powermock.modules.junit4.PowerMockRunner;</a:t>
            </a:r>
          </a:p>
          <a:p>
            <a:r>
              <a:rPr lang="en-IN" sz="1100" dirty="0"/>
              <a:t>import </a:t>
            </a:r>
            <a:r>
              <a:rPr lang="en-IN" sz="1100" dirty="0" err="1"/>
              <a:t>com.test.powermock.staticmethod.DatabaseReader</a:t>
            </a:r>
            <a:r>
              <a:rPr lang="en-IN" sz="1100" dirty="0"/>
              <a:t>;</a:t>
            </a:r>
          </a:p>
          <a:p>
            <a:r>
              <a:rPr lang="en-IN" sz="1100" dirty="0"/>
              <a:t>@</a:t>
            </a:r>
            <a:r>
              <a:rPr lang="en-IN" sz="1100" dirty="0" err="1"/>
              <a:t>RunWith</a:t>
            </a:r>
            <a:r>
              <a:rPr lang="en-IN" sz="1100" dirty="0"/>
              <a:t>(</a:t>
            </a:r>
            <a:r>
              <a:rPr lang="en-IN" sz="1100" dirty="0" err="1"/>
              <a:t>PowerMockRunner.class</a:t>
            </a:r>
            <a:r>
              <a:rPr lang="en-IN" sz="1100" dirty="0"/>
              <a:t>)@</a:t>
            </a:r>
            <a:r>
              <a:rPr lang="en-IN" sz="1100" dirty="0" err="1"/>
              <a:t>PrepareForTest</a:t>
            </a:r>
            <a:r>
              <a:rPr lang="en-IN" sz="1100" dirty="0"/>
              <a:t>(</a:t>
            </a:r>
            <a:r>
              <a:rPr lang="en-IN" sz="1100" dirty="0" err="1"/>
              <a:t>DatabaseReader.class</a:t>
            </a:r>
            <a:r>
              <a:rPr lang="en-IN" sz="1100" dirty="0"/>
              <a:t>)</a:t>
            </a:r>
          </a:p>
          <a:p>
            <a:endParaRPr lang="en-IN" sz="1100" dirty="0"/>
          </a:p>
          <a:p>
            <a:r>
              <a:rPr lang="en-IN" sz="1100" dirty="0"/>
              <a:t>public class </a:t>
            </a:r>
            <a:r>
              <a:rPr lang="en-IN" sz="1100" dirty="0" err="1"/>
              <a:t>DatabaseReaderTest</a:t>
            </a:r>
            <a:endParaRPr lang="en-IN" sz="1100" dirty="0"/>
          </a:p>
          <a:p>
            <a:endParaRPr lang="en-IN" sz="1100" dirty="0"/>
          </a:p>
          <a:p>
            <a:r>
              <a:rPr lang="en-IN" sz="1100" dirty="0"/>
              <a:t> {	@Test	public void </a:t>
            </a:r>
            <a:r>
              <a:rPr lang="en-IN" sz="1100" dirty="0" err="1"/>
              <a:t>testGetById</a:t>
            </a:r>
            <a:r>
              <a:rPr lang="en-IN" sz="1100" dirty="0"/>
              <a:t>() {		int </a:t>
            </a:r>
            <a:r>
              <a:rPr lang="en-IN" sz="1100" dirty="0" err="1"/>
              <a:t>inputId</a:t>
            </a:r>
            <a:r>
              <a:rPr lang="en-IN" sz="1100" dirty="0"/>
              <a:t> = 1;	</a:t>
            </a:r>
          </a:p>
          <a:p>
            <a:r>
              <a:rPr lang="en-IN" sz="1100" dirty="0"/>
              <a:t>	String </a:t>
            </a:r>
            <a:r>
              <a:rPr lang="en-IN" sz="1100" dirty="0" err="1"/>
              <a:t>returnValue</a:t>
            </a:r>
            <a:r>
              <a:rPr lang="en-IN" sz="1100" dirty="0"/>
              <a:t> = "test";		</a:t>
            </a:r>
            <a:r>
              <a:rPr lang="en-IN" sz="1100" dirty="0" err="1"/>
              <a:t>mockStatic</a:t>
            </a:r>
            <a:r>
              <a:rPr lang="en-IN" sz="1100" dirty="0"/>
              <a:t>(</a:t>
            </a:r>
            <a:r>
              <a:rPr lang="en-IN" sz="1100" dirty="0" err="1"/>
              <a:t>DatabaseReader.class</a:t>
            </a:r>
            <a:r>
              <a:rPr lang="en-IN" sz="1100" dirty="0"/>
              <a:t>);		try {			when(</a:t>
            </a:r>
            <a:r>
              <a:rPr lang="en-IN" sz="1100" dirty="0" err="1"/>
              <a:t>DatabaseReader.getById</a:t>
            </a:r>
            <a:r>
              <a:rPr lang="en-IN" sz="1100" dirty="0"/>
              <a:t>(</a:t>
            </a:r>
            <a:r>
              <a:rPr lang="en-IN" sz="1100" dirty="0" err="1"/>
              <a:t>inputId</a:t>
            </a:r>
            <a:r>
              <a:rPr lang="en-IN" sz="1100" dirty="0"/>
              <a:t>))		.</a:t>
            </a:r>
            <a:r>
              <a:rPr lang="en-IN" sz="1100" dirty="0" err="1"/>
              <a:t>thenReturn</a:t>
            </a:r>
            <a:r>
              <a:rPr lang="en-IN" sz="1100" dirty="0"/>
              <a:t>(</a:t>
            </a:r>
            <a:r>
              <a:rPr lang="en-IN" sz="1100" dirty="0" err="1"/>
              <a:t>returnValue</a:t>
            </a:r>
            <a:r>
              <a:rPr lang="en-IN" sz="1100" dirty="0"/>
              <a:t>);			String actual = </a:t>
            </a:r>
            <a:r>
              <a:rPr lang="en-IN" sz="1100" dirty="0" err="1"/>
              <a:t>DatabaseReader.getById</a:t>
            </a:r>
            <a:r>
              <a:rPr lang="en-IN" sz="1100" dirty="0"/>
              <a:t>(</a:t>
            </a:r>
            <a:r>
              <a:rPr lang="en-IN" sz="1100" dirty="0" err="1"/>
              <a:t>inputId</a:t>
            </a:r>
            <a:r>
              <a:rPr lang="en-IN" sz="1100" dirty="0"/>
              <a:t>);						</a:t>
            </a:r>
            <a:r>
              <a:rPr lang="en-IN" sz="1100" dirty="0" err="1"/>
              <a:t>verifyStatic</a:t>
            </a:r>
            <a:r>
              <a:rPr lang="en-IN" sz="1100" dirty="0"/>
              <a:t>();			</a:t>
            </a:r>
            <a:r>
              <a:rPr lang="en-IN" sz="1100" dirty="0" err="1"/>
              <a:t>assertEquals</a:t>
            </a:r>
            <a:r>
              <a:rPr lang="en-IN" sz="1100" dirty="0"/>
              <a:t>(</a:t>
            </a:r>
            <a:r>
              <a:rPr lang="en-IN" sz="1100" dirty="0" err="1"/>
              <a:t>returnValue</a:t>
            </a:r>
            <a:r>
              <a:rPr lang="en-IN" sz="1100" dirty="0"/>
              <a:t>, actual);		} catch (</a:t>
            </a:r>
            <a:r>
              <a:rPr lang="en-IN" sz="1100" dirty="0" err="1"/>
              <a:t>SQLException</a:t>
            </a:r>
            <a:r>
              <a:rPr lang="en-IN" sz="1100" dirty="0"/>
              <a:t> e) {			fail("No exception should be thrown.");		}	}		</a:t>
            </a:r>
          </a:p>
        </p:txBody>
      </p:sp>
      <p:sp>
        <p:nvSpPr>
          <p:cNvPr id="6" name="Rectangle 5">
            <a:extLst>
              <a:ext uri="{FF2B5EF4-FFF2-40B4-BE49-F238E27FC236}">
                <a16:creationId xmlns:a16="http://schemas.microsoft.com/office/drawing/2014/main" id="{F3F8E0EB-EF9A-4662-BD5E-AF97FAAAFE40}"/>
              </a:ext>
            </a:extLst>
          </p:cNvPr>
          <p:cNvSpPr/>
          <p:nvPr/>
        </p:nvSpPr>
        <p:spPr>
          <a:xfrm>
            <a:off x="4466408" y="1918946"/>
            <a:ext cx="4572000" cy="4939814"/>
          </a:xfrm>
          <a:prstGeom prst="rect">
            <a:avLst/>
          </a:prstGeom>
        </p:spPr>
        <p:txBody>
          <a:bodyPr>
            <a:spAutoFit/>
          </a:bodyPr>
          <a:lstStyle/>
          <a:p>
            <a:r>
              <a:rPr lang="en-IN" sz="1050" dirty="0">
                <a:solidFill>
                  <a:srgbClr val="000000"/>
                </a:solidFill>
                <a:latin typeface="Calibri" panose="020F0502020204030204" pitchFamily="34" charset="0"/>
                <a:cs typeface="Calibri" panose="020F0502020204030204" pitchFamily="34" charset="0"/>
              </a:rPr>
              <a:t>}</a:t>
            </a:r>
          </a:p>
          <a:p>
            <a:endParaRPr lang="en-IN" sz="1050" dirty="0">
              <a:latin typeface="Calibri" panose="020F0502020204030204" pitchFamily="34" charset="0"/>
              <a:cs typeface="Calibri" panose="020F0502020204030204" pitchFamily="34" charset="0"/>
            </a:endParaRPr>
          </a:p>
          <a:p>
            <a:r>
              <a:rPr lang="en-IN" sz="1050" dirty="0">
                <a:solidFill>
                  <a:srgbClr val="646464"/>
                </a:solidFill>
                <a:latin typeface="Calibri" panose="020F0502020204030204" pitchFamily="34" charset="0"/>
                <a:cs typeface="Calibri" panose="020F0502020204030204" pitchFamily="34" charset="0"/>
              </a:rPr>
              <a:t>@Test</a:t>
            </a:r>
          </a:p>
          <a:p>
            <a:r>
              <a:rPr lang="en-IN" sz="1050" b="1" dirty="0">
                <a:solidFill>
                  <a:srgbClr val="7F0055"/>
                </a:solidFill>
                <a:latin typeface="Calibri" panose="020F0502020204030204" pitchFamily="34" charset="0"/>
                <a:cs typeface="Calibri" panose="020F0502020204030204" pitchFamily="34" charset="0"/>
              </a:rPr>
              <a:t>public</a:t>
            </a:r>
            <a:r>
              <a:rPr lang="en-IN" sz="1050" b="1" dirty="0">
                <a:solidFill>
                  <a:srgbClr val="000000"/>
                </a:solidFill>
                <a:latin typeface="Calibri" panose="020F0502020204030204" pitchFamily="34" charset="0"/>
                <a:cs typeface="Calibri" panose="020F0502020204030204" pitchFamily="34" charset="0"/>
              </a:rPr>
              <a:t> </a:t>
            </a:r>
            <a:r>
              <a:rPr lang="en-IN" sz="1050" b="1" dirty="0">
                <a:solidFill>
                  <a:srgbClr val="7F0055"/>
                </a:solidFill>
                <a:latin typeface="Calibri" panose="020F0502020204030204" pitchFamily="34" charset="0"/>
                <a:cs typeface="Calibri" panose="020F0502020204030204" pitchFamily="34" charset="0"/>
              </a:rPr>
              <a:t>void</a:t>
            </a:r>
            <a:r>
              <a:rPr lang="en-IN" sz="1050" b="1" dirty="0">
                <a:solidFill>
                  <a:srgbClr val="000000"/>
                </a:solidFill>
                <a:latin typeface="Calibri" panose="020F0502020204030204" pitchFamily="34" charset="0"/>
                <a:cs typeface="Calibri" panose="020F0502020204030204" pitchFamily="34" charset="0"/>
              </a:rPr>
              <a:t> </a:t>
            </a:r>
            <a:r>
              <a:rPr lang="en-IN" sz="1050" b="1" dirty="0" err="1">
                <a:solidFill>
                  <a:srgbClr val="000000"/>
                </a:solidFill>
                <a:latin typeface="Calibri" panose="020F0502020204030204" pitchFamily="34" charset="0"/>
                <a:cs typeface="Calibri" panose="020F0502020204030204" pitchFamily="34" charset="0"/>
              </a:rPr>
              <a:t>testGetByIdMockDatabase</a:t>
            </a:r>
            <a:r>
              <a:rPr lang="en-IN" sz="1050" b="1" dirty="0">
                <a:solidFill>
                  <a:srgbClr val="000000"/>
                </a:solidFill>
                <a:latin typeface="Calibri" panose="020F0502020204030204" pitchFamily="34" charset="0"/>
                <a:cs typeface="Calibri" panose="020F0502020204030204" pitchFamily="34" charset="0"/>
              </a:rPr>
              <a:t>() {</a:t>
            </a:r>
          </a:p>
          <a:p>
            <a:r>
              <a:rPr lang="en-IN" sz="1050" dirty="0">
                <a:solidFill>
                  <a:srgbClr val="000000"/>
                </a:solidFill>
                <a:latin typeface="Calibri" panose="020F0502020204030204" pitchFamily="34" charset="0"/>
                <a:cs typeface="Calibri" panose="020F0502020204030204" pitchFamily="34" charset="0"/>
              </a:rPr>
              <a:t>String </a:t>
            </a:r>
            <a:r>
              <a:rPr lang="en-IN" sz="1050" dirty="0">
                <a:solidFill>
                  <a:srgbClr val="6A3E3E"/>
                </a:solidFill>
                <a:latin typeface="Calibri" panose="020F0502020204030204" pitchFamily="34" charset="0"/>
                <a:cs typeface="Calibri" panose="020F0502020204030204" pitchFamily="34" charset="0"/>
              </a:rPr>
              <a:t>query</a:t>
            </a:r>
            <a:r>
              <a:rPr lang="en-IN" sz="1050" dirty="0">
                <a:solidFill>
                  <a:srgbClr val="000000"/>
                </a:solidFill>
                <a:latin typeface="Calibri" panose="020F0502020204030204" pitchFamily="34" charset="0"/>
                <a:cs typeface="Calibri" panose="020F0502020204030204" pitchFamily="34" charset="0"/>
              </a:rPr>
              <a:t> = </a:t>
            </a:r>
            <a:r>
              <a:rPr lang="en-IN" sz="1050" dirty="0">
                <a:solidFill>
                  <a:srgbClr val="2A00FF"/>
                </a:solidFill>
                <a:latin typeface="Calibri" panose="020F0502020204030204" pitchFamily="34" charset="0"/>
                <a:cs typeface="Calibri" panose="020F0502020204030204" pitchFamily="34" charset="0"/>
              </a:rPr>
              <a:t>"SELECT * FROM users WHERE </a:t>
            </a:r>
            <a:r>
              <a:rPr lang="en-IN" sz="1050" dirty="0" err="1">
                <a:solidFill>
                  <a:srgbClr val="2A00FF"/>
                </a:solidFill>
                <a:latin typeface="Calibri" panose="020F0502020204030204" pitchFamily="34" charset="0"/>
                <a:cs typeface="Calibri" panose="020F0502020204030204" pitchFamily="34" charset="0"/>
              </a:rPr>
              <a:t>userid</a:t>
            </a:r>
            <a:r>
              <a:rPr lang="en-IN" sz="1050" dirty="0">
                <a:solidFill>
                  <a:srgbClr val="2A00FF"/>
                </a:solidFill>
                <a:latin typeface="Calibri" panose="020F0502020204030204" pitchFamily="34" charset="0"/>
                <a:cs typeface="Calibri" panose="020F0502020204030204" pitchFamily="34" charset="0"/>
              </a:rPr>
              <a:t> = ?"</a:t>
            </a:r>
            <a:r>
              <a:rPr lang="en-IN" sz="1050" dirty="0">
                <a:solidFill>
                  <a:srgbClr val="000000"/>
                </a:solidFill>
                <a:latin typeface="Calibri" panose="020F0502020204030204" pitchFamily="34" charset="0"/>
                <a:cs typeface="Calibri" panose="020F0502020204030204" pitchFamily="34" charset="0"/>
              </a:rPr>
              <a:t>;</a:t>
            </a:r>
          </a:p>
          <a:p>
            <a:r>
              <a:rPr lang="en-IN" sz="1050" b="1" dirty="0">
                <a:solidFill>
                  <a:srgbClr val="7F0055"/>
                </a:solidFill>
                <a:latin typeface="Calibri" panose="020F0502020204030204" pitchFamily="34" charset="0"/>
                <a:cs typeface="Calibri" panose="020F0502020204030204" pitchFamily="34" charset="0"/>
              </a:rPr>
              <a:t>int</a:t>
            </a:r>
            <a:r>
              <a:rPr lang="en-IN" sz="1050" b="1" dirty="0">
                <a:solidFill>
                  <a:srgbClr val="000000"/>
                </a:solidFill>
                <a:latin typeface="Calibri" panose="020F0502020204030204" pitchFamily="34" charset="0"/>
                <a:cs typeface="Calibri" panose="020F0502020204030204" pitchFamily="34" charset="0"/>
              </a:rPr>
              <a:t> </a:t>
            </a:r>
            <a:r>
              <a:rPr lang="en-IN" sz="1050" b="1" dirty="0" err="1">
                <a:solidFill>
                  <a:srgbClr val="6A3E3E"/>
                </a:solidFill>
                <a:latin typeface="Calibri" panose="020F0502020204030204" pitchFamily="34" charset="0"/>
                <a:cs typeface="Calibri" panose="020F0502020204030204" pitchFamily="34" charset="0"/>
              </a:rPr>
              <a:t>inputId</a:t>
            </a:r>
            <a:r>
              <a:rPr lang="en-IN" sz="1050" b="1" dirty="0">
                <a:solidFill>
                  <a:srgbClr val="000000"/>
                </a:solidFill>
                <a:latin typeface="Calibri" panose="020F0502020204030204" pitchFamily="34" charset="0"/>
                <a:cs typeface="Calibri" panose="020F0502020204030204" pitchFamily="34" charset="0"/>
              </a:rPr>
              <a:t> = 1;</a:t>
            </a:r>
          </a:p>
          <a:p>
            <a:r>
              <a:rPr lang="en-IN" sz="1050" dirty="0">
                <a:solidFill>
                  <a:srgbClr val="000000"/>
                </a:solidFill>
                <a:latin typeface="Calibri" panose="020F0502020204030204" pitchFamily="34" charset="0"/>
                <a:cs typeface="Calibri" panose="020F0502020204030204" pitchFamily="34" charset="0"/>
              </a:rPr>
              <a:t>String </a:t>
            </a:r>
            <a:r>
              <a:rPr lang="en-IN" sz="1050" dirty="0" err="1">
                <a:solidFill>
                  <a:srgbClr val="6A3E3E"/>
                </a:solidFill>
                <a:latin typeface="Calibri" panose="020F0502020204030204" pitchFamily="34" charset="0"/>
                <a:cs typeface="Calibri" panose="020F0502020204030204" pitchFamily="34" charset="0"/>
              </a:rPr>
              <a:t>returnValue</a:t>
            </a:r>
            <a:r>
              <a:rPr lang="en-IN" sz="1050" dirty="0">
                <a:solidFill>
                  <a:srgbClr val="000000"/>
                </a:solidFill>
                <a:latin typeface="Calibri" panose="020F0502020204030204" pitchFamily="34" charset="0"/>
                <a:cs typeface="Calibri" panose="020F0502020204030204" pitchFamily="34" charset="0"/>
              </a:rPr>
              <a:t> = </a:t>
            </a:r>
            <a:r>
              <a:rPr lang="en-IN" sz="1050" dirty="0">
                <a:solidFill>
                  <a:srgbClr val="2A00FF"/>
                </a:solidFill>
                <a:latin typeface="Calibri" panose="020F0502020204030204" pitchFamily="34" charset="0"/>
                <a:cs typeface="Calibri" panose="020F0502020204030204" pitchFamily="34" charset="0"/>
              </a:rPr>
              <a:t>"test"</a:t>
            </a:r>
            <a:r>
              <a:rPr lang="en-IN" sz="1050" dirty="0">
                <a:solidFill>
                  <a:srgbClr val="000000"/>
                </a:solidFill>
                <a:latin typeface="Calibri" panose="020F0502020204030204" pitchFamily="34" charset="0"/>
                <a:cs typeface="Calibri" panose="020F0502020204030204" pitchFamily="34" charset="0"/>
              </a:rPr>
              <a:t>;</a:t>
            </a:r>
          </a:p>
          <a:p>
            <a:endParaRPr lang="en-IN" sz="1050" dirty="0">
              <a:latin typeface="Calibri" panose="020F0502020204030204" pitchFamily="34" charset="0"/>
              <a:cs typeface="Calibri" panose="020F0502020204030204" pitchFamily="34" charset="0"/>
            </a:endParaRPr>
          </a:p>
          <a:p>
            <a:r>
              <a:rPr lang="en-IN" sz="1050" dirty="0">
                <a:solidFill>
                  <a:srgbClr val="000000"/>
                </a:solidFill>
                <a:latin typeface="Calibri" panose="020F0502020204030204" pitchFamily="34" charset="0"/>
                <a:cs typeface="Calibri" panose="020F0502020204030204" pitchFamily="34" charset="0"/>
              </a:rPr>
              <a:t>Connection </a:t>
            </a:r>
            <a:r>
              <a:rPr lang="en-IN" sz="1050" dirty="0" err="1">
                <a:solidFill>
                  <a:srgbClr val="6A3E3E"/>
                </a:solidFill>
                <a:latin typeface="Calibri" panose="020F0502020204030204" pitchFamily="34" charset="0"/>
                <a:cs typeface="Calibri" panose="020F0502020204030204" pitchFamily="34" charset="0"/>
              </a:rPr>
              <a:t>connectionMock</a:t>
            </a:r>
            <a:r>
              <a:rPr lang="en-IN" sz="1050" dirty="0">
                <a:solidFill>
                  <a:srgbClr val="000000"/>
                </a:solidFill>
                <a:latin typeface="Calibri" panose="020F0502020204030204" pitchFamily="34" charset="0"/>
                <a:cs typeface="Calibri" panose="020F0502020204030204" pitchFamily="34" charset="0"/>
              </a:rPr>
              <a:t> = </a:t>
            </a:r>
            <a:r>
              <a:rPr lang="en-IN" sz="1050" dirty="0" err="1">
                <a:solidFill>
                  <a:srgbClr val="000000"/>
                </a:solidFill>
                <a:latin typeface="Calibri" panose="020F0502020204030204" pitchFamily="34" charset="0"/>
                <a:cs typeface="Calibri" panose="020F0502020204030204" pitchFamily="34" charset="0"/>
              </a:rPr>
              <a:t>Mockito.mock</a:t>
            </a:r>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000000"/>
                </a:solidFill>
                <a:latin typeface="Calibri" panose="020F0502020204030204" pitchFamily="34" charset="0"/>
                <a:cs typeface="Calibri" panose="020F0502020204030204" pitchFamily="34" charset="0"/>
              </a:rPr>
              <a:t>Connection.</a:t>
            </a:r>
            <a:r>
              <a:rPr lang="en-IN" sz="1050" b="1" dirty="0" err="1">
                <a:solidFill>
                  <a:srgbClr val="7F0055"/>
                </a:solidFill>
                <a:latin typeface="Calibri" panose="020F0502020204030204" pitchFamily="34" charset="0"/>
                <a:cs typeface="Calibri" panose="020F0502020204030204" pitchFamily="34" charset="0"/>
              </a:rPr>
              <a:t>class</a:t>
            </a:r>
            <a:r>
              <a:rPr lang="en-IN" sz="1050" b="1" dirty="0">
                <a:solidFill>
                  <a:srgbClr val="000000"/>
                </a:solidFill>
                <a:latin typeface="Calibri" panose="020F0502020204030204" pitchFamily="34" charset="0"/>
                <a:cs typeface="Calibri" panose="020F0502020204030204" pitchFamily="34" charset="0"/>
              </a:rPr>
              <a:t>);</a:t>
            </a:r>
          </a:p>
          <a:p>
            <a:r>
              <a:rPr lang="en-IN" sz="1050" dirty="0" err="1">
                <a:solidFill>
                  <a:srgbClr val="000000"/>
                </a:solidFill>
                <a:latin typeface="Calibri" panose="020F0502020204030204" pitchFamily="34" charset="0"/>
                <a:cs typeface="Calibri" panose="020F0502020204030204" pitchFamily="34" charset="0"/>
              </a:rPr>
              <a:t>PreparedStatement</a:t>
            </a:r>
            <a:r>
              <a:rPr lang="en-IN" sz="1050" dirty="0">
                <a:solidFill>
                  <a:srgbClr val="000000"/>
                </a:solidFill>
                <a:latin typeface="Calibri" panose="020F0502020204030204" pitchFamily="34" charset="0"/>
                <a:cs typeface="Calibri" panose="020F0502020204030204" pitchFamily="34" charset="0"/>
              </a:rPr>
              <a:t> </a:t>
            </a:r>
            <a:r>
              <a:rPr lang="en-IN" sz="1050" dirty="0" err="1">
                <a:solidFill>
                  <a:srgbClr val="6A3E3E"/>
                </a:solidFill>
                <a:latin typeface="Calibri" panose="020F0502020204030204" pitchFamily="34" charset="0"/>
                <a:cs typeface="Calibri" panose="020F0502020204030204" pitchFamily="34" charset="0"/>
              </a:rPr>
              <a:t>preparedStatementMock</a:t>
            </a:r>
            <a:r>
              <a:rPr lang="en-IN" sz="1050" dirty="0">
                <a:solidFill>
                  <a:srgbClr val="000000"/>
                </a:solidFill>
                <a:latin typeface="Calibri" panose="020F0502020204030204" pitchFamily="34" charset="0"/>
                <a:cs typeface="Calibri" panose="020F0502020204030204" pitchFamily="34" charset="0"/>
              </a:rPr>
              <a:t> = </a:t>
            </a:r>
            <a:r>
              <a:rPr lang="en-IN" sz="1050" dirty="0" err="1">
                <a:solidFill>
                  <a:srgbClr val="000000"/>
                </a:solidFill>
                <a:latin typeface="Calibri" panose="020F0502020204030204" pitchFamily="34" charset="0"/>
                <a:cs typeface="Calibri" panose="020F0502020204030204" pitchFamily="34" charset="0"/>
              </a:rPr>
              <a:t>Mockito.mock</a:t>
            </a:r>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000000"/>
                </a:solidFill>
                <a:latin typeface="Calibri" panose="020F0502020204030204" pitchFamily="34" charset="0"/>
                <a:cs typeface="Calibri" panose="020F0502020204030204" pitchFamily="34" charset="0"/>
              </a:rPr>
              <a:t>PreparedStatement.</a:t>
            </a:r>
            <a:r>
              <a:rPr lang="en-IN" sz="1050" b="1" dirty="0" err="1">
                <a:solidFill>
                  <a:srgbClr val="7F0055"/>
                </a:solidFill>
                <a:latin typeface="Calibri" panose="020F0502020204030204" pitchFamily="34" charset="0"/>
                <a:cs typeface="Calibri" panose="020F0502020204030204" pitchFamily="34" charset="0"/>
              </a:rPr>
              <a:t>class</a:t>
            </a:r>
            <a:r>
              <a:rPr lang="en-IN" sz="1050" b="1" dirty="0">
                <a:solidFill>
                  <a:srgbClr val="000000"/>
                </a:solidFill>
                <a:latin typeface="Calibri" panose="020F0502020204030204" pitchFamily="34" charset="0"/>
                <a:cs typeface="Calibri" panose="020F0502020204030204" pitchFamily="34" charset="0"/>
              </a:rPr>
              <a:t>);</a:t>
            </a:r>
          </a:p>
          <a:p>
            <a:r>
              <a:rPr lang="en-IN" sz="1050" dirty="0" err="1">
                <a:solidFill>
                  <a:srgbClr val="000000"/>
                </a:solidFill>
                <a:latin typeface="Calibri" panose="020F0502020204030204" pitchFamily="34" charset="0"/>
                <a:cs typeface="Calibri" panose="020F0502020204030204" pitchFamily="34" charset="0"/>
              </a:rPr>
              <a:t>ResultSet</a:t>
            </a:r>
            <a:r>
              <a:rPr lang="en-IN" sz="1050" dirty="0">
                <a:solidFill>
                  <a:srgbClr val="000000"/>
                </a:solidFill>
                <a:latin typeface="Calibri" panose="020F0502020204030204" pitchFamily="34" charset="0"/>
                <a:cs typeface="Calibri" panose="020F0502020204030204" pitchFamily="34" charset="0"/>
              </a:rPr>
              <a:t> </a:t>
            </a:r>
            <a:r>
              <a:rPr lang="en-IN" sz="1050" dirty="0" err="1">
                <a:solidFill>
                  <a:srgbClr val="6A3E3E"/>
                </a:solidFill>
                <a:latin typeface="Calibri" panose="020F0502020204030204" pitchFamily="34" charset="0"/>
                <a:cs typeface="Calibri" panose="020F0502020204030204" pitchFamily="34" charset="0"/>
              </a:rPr>
              <a:t>resultSetMock</a:t>
            </a:r>
            <a:r>
              <a:rPr lang="en-IN" sz="1050" dirty="0">
                <a:solidFill>
                  <a:srgbClr val="000000"/>
                </a:solidFill>
                <a:latin typeface="Calibri" panose="020F0502020204030204" pitchFamily="34" charset="0"/>
                <a:cs typeface="Calibri" panose="020F0502020204030204" pitchFamily="34" charset="0"/>
              </a:rPr>
              <a:t> = </a:t>
            </a:r>
            <a:r>
              <a:rPr lang="en-IN" sz="1050" dirty="0" err="1">
                <a:solidFill>
                  <a:srgbClr val="000000"/>
                </a:solidFill>
                <a:latin typeface="Calibri" panose="020F0502020204030204" pitchFamily="34" charset="0"/>
                <a:cs typeface="Calibri" panose="020F0502020204030204" pitchFamily="34" charset="0"/>
              </a:rPr>
              <a:t>Mockito.mock</a:t>
            </a:r>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000000"/>
                </a:solidFill>
                <a:latin typeface="Calibri" panose="020F0502020204030204" pitchFamily="34" charset="0"/>
                <a:cs typeface="Calibri" panose="020F0502020204030204" pitchFamily="34" charset="0"/>
              </a:rPr>
              <a:t>ResultSet.</a:t>
            </a:r>
            <a:r>
              <a:rPr lang="en-IN" sz="1050" b="1" dirty="0" err="1">
                <a:solidFill>
                  <a:srgbClr val="7F0055"/>
                </a:solidFill>
                <a:latin typeface="Calibri" panose="020F0502020204030204" pitchFamily="34" charset="0"/>
                <a:cs typeface="Calibri" panose="020F0502020204030204" pitchFamily="34" charset="0"/>
              </a:rPr>
              <a:t>class</a:t>
            </a:r>
            <a:r>
              <a:rPr lang="en-IN" sz="1050" b="1" dirty="0">
                <a:solidFill>
                  <a:srgbClr val="000000"/>
                </a:solidFill>
                <a:latin typeface="Calibri" panose="020F0502020204030204" pitchFamily="34" charset="0"/>
                <a:cs typeface="Calibri" panose="020F0502020204030204" pitchFamily="34" charset="0"/>
              </a:rPr>
              <a:t>);</a:t>
            </a:r>
          </a:p>
          <a:p>
            <a:endParaRPr lang="en-IN" sz="1050" dirty="0">
              <a:latin typeface="Calibri" panose="020F0502020204030204" pitchFamily="34" charset="0"/>
              <a:cs typeface="Calibri" panose="020F0502020204030204" pitchFamily="34" charset="0"/>
            </a:endParaRPr>
          </a:p>
          <a:p>
            <a:r>
              <a:rPr lang="en-IN" sz="1050" dirty="0" err="1">
                <a:solidFill>
                  <a:srgbClr val="000000"/>
                </a:solidFill>
                <a:latin typeface="Calibri" panose="020F0502020204030204" pitchFamily="34" charset="0"/>
                <a:cs typeface="Calibri" panose="020F0502020204030204" pitchFamily="34" charset="0"/>
              </a:rPr>
              <a:t>mockStatic</a:t>
            </a:r>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000000"/>
                </a:solidFill>
                <a:latin typeface="Calibri" panose="020F0502020204030204" pitchFamily="34" charset="0"/>
                <a:cs typeface="Calibri" panose="020F0502020204030204" pitchFamily="34" charset="0"/>
              </a:rPr>
              <a:t>DriverManager.</a:t>
            </a:r>
            <a:r>
              <a:rPr lang="en-IN" sz="1050" b="1" dirty="0" err="1">
                <a:solidFill>
                  <a:srgbClr val="7F0055"/>
                </a:solidFill>
                <a:latin typeface="Calibri" panose="020F0502020204030204" pitchFamily="34" charset="0"/>
                <a:cs typeface="Calibri" panose="020F0502020204030204" pitchFamily="34" charset="0"/>
              </a:rPr>
              <a:t>class</a:t>
            </a:r>
            <a:r>
              <a:rPr lang="en-IN" sz="1050" b="1" dirty="0">
                <a:solidFill>
                  <a:srgbClr val="000000"/>
                </a:solidFill>
                <a:latin typeface="Calibri" panose="020F0502020204030204" pitchFamily="34" charset="0"/>
                <a:cs typeface="Calibri" panose="020F0502020204030204" pitchFamily="34" charset="0"/>
              </a:rPr>
              <a:t>);</a:t>
            </a:r>
          </a:p>
          <a:p>
            <a:r>
              <a:rPr lang="en-IN" sz="1050" b="1" dirty="0">
                <a:solidFill>
                  <a:srgbClr val="7F0055"/>
                </a:solidFill>
                <a:latin typeface="Calibri" panose="020F0502020204030204" pitchFamily="34" charset="0"/>
                <a:cs typeface="Calibri" panose="020F0502020204030204" pitchFamily="34" charset="0"/>
              </a:rPr>
              <a:t>try</a:t>
            </a:r>
            <a:r>
              <a:rPr lang="en-IN" sz="1050" b="1" dirty="0">
                <a:solidFill>
                  <a:srgbClr val="000000"/>
                </a:solidFill>
                <a:latin typeface="Calibri" panose="020F0502020204030204" pitchFamily="34" charset="0"/>
                <a:cs typeface="Calibri" panose="020F0502020204030204" pitchFamily="34" charset="0"/>
              </a:rPr>
              <a:t> {</a:t>
            </a:r>
          </a:p>
          <a:p>
            <a:r>
              <a:rPr lang="en-IN" sz="1050" dirty="0">
                <a:solidFill>
                  <a:srgbClr val="000000"/>
                </a:solidFill>
                <a:latin typeface="Calibri" panose="020F0502020204030204" pitchFamily="34" charset="0"/>
                <a:cs typeface="Calibri" panose="020F0502020204030204" pitchFamily="34" charset="0"/>
              </a:rPr>
              <a:t>when(</a:t>
            </a:r>
            <a:r>
              <a:rPr lang="en-IN" sz="1050" dirty="0" err="1">
                <a:solidFill>
                  <a:srgbClr val="000000"/>
                </a:solidFill>
                <a:latin typeface="Calibri" panose="020F0502020204030204" pitchFamily="34" charset="0"/>
                <a:cs typeface="Calibri" panose="020F0502020204030204" pitchFamily="34" charset="0"/>
              </a:rPr>
              <a:t>DriverManager.getConnection</a:t>
            </a:r>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000000"/>
                </a:solidFill>
                <a:latin typeface="Calibri" panose="020F0502020204030204" pitchFamily="34" charset="0"/>
                <a:cs typeface="Calibri" panose="020F0502020204030204" pitchFamily="34" charset="0"/>
              </a:rPr>
              <a:t>DatabaseReader.</a:t>
            </a:r>
            <a:r>
              <a:rPr lang="en-IN" sz="1050" b="1" dirty="0" err="1">
                <a:solidFill>
                  <a:srgbClr val="0000C0"/>
                </a:solidFill>
                <a:latin typeface="Calibri" panose="020F0502020204030204" pitchFamily="34" charset="0"/>
                <a:cs typeface="Calibri" panose="020F0502020204030204" pitchFamily="34" charset="0"/>
              </a:rPr>
              <a:t>CONNECTION</a:t>
            </a:r>
            <a:r>
              <a:rPr lang="en-IN" sz="1050" b="1" dirty="0">
                <a:solidFill>
                  <a:srgbClr val="000000"/>
                </a:solidFill>
                <a:latin typeface="Calibri" panose="020F0502020204030204" pitchFamily="34" charset="0"/>
                <a:cs typeface="Calibri" panose="020F0502020204030204" pitchFamily="34" charset="0"/>
              </a:rPr>
              <a:t>))</a:t>
            </a:r>
          </a:p>
          <a:p>
            <a:r>
              <a:rPr lang="en-IN" sz="1050" dirty="0">
                <a:solidFill>
                  <a:srgbClr val="000000"/>
                </a:solidFill>
                <a:latin typeface="Calibri" panose="020F0502020204030204" pitchFamily="34" charset="0"/>
                <a:cs typeface="Calibri" panose="020F0502020204030204" pitchFamily="34" charset="0"/>
              </a:rPr>
              <a:t>    .</a:t>
            </a:r>
            <a:r>
              <a:rPr lang="en-IN" sz="1050" dirty="0" err="1">
                <a:solidFill>
                  <a:srgbClr val="000000"/>
                </a:solidFill>
                <a:latin typeface="Calibri" panose="020F0502020204030204" pitchFamily="34" charset="0"/>
                <a:cs typeface="Calibri" panose="020F0502020204030204" pitchFamily="34" charset="0"/>
              </a:rPr>
              <a:t>thenReturn</a:t>
            </a:r>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6A3E3E"/>
                </a:solidFill>
                <a:latin typeface="Calibri" panose="020F0502020204030204" pitchFamily="34" charset="0"/>
                <a:cs typeface="Calibri" panose="020F0502020204030204" pitchFamily="34" charset="0"/>
              </a:rPr>
              <a:t>connectionMock</a:t>
            </a:r>
            <a:r>
              <a:rPr lang="en-IN" sz="1050" dirty="0">
                <a:solidFill>
                  <a:srgbClr val="000000"/>
                </a:solidFill>
                <a:latin typeface="Calibri" panose="020F0502020204030204" pitchFamily="34" charset="0"/>
                <a:cs typeface="Calibri" panose="020F0502020204030204" pitchFamily="34" charset="0"/>
              </a:rPr>
              <a:t>);</a:t>
            </a:r>
          </a:p>
          <a:p>
            <a:endParaRPr lang="en-IN" sz="1050" dirty="0">
              <a:latin typeface="Calibri" panose="020F0502020204030204" pitchFamily="34" charset="0"/>
              <a:cs typeface="Calibri" panose="020F0502020204030204" pitchFamily="34" charset="0"/>
            </a:endParaRPr>
          </a:p>
          <a:p>
            <a:r>
              <a:rPr lang="en-IN" sz="1050" dirty="0">
                <a:solidFill>
                  <a:srgbClr val="000000"/>
                </a:solidFill>
                <a:latin typeface="Calibri" panose="020F0502020204030204" pitchFamily="34" charset="0"/>
                <a:cs typeface="Calibri" panose="020F0502020204030204" pitchFamily="34" charset="0"/>
              </a:rPr>
              <a:t>when(</a:t>
            </a:r>
            <a:r>
              <a:rPr lang="en-IN" sz="1050" dirty="0" err="1">
                <a:solidFill>
                  <a:srgbClr val="6A3E3E"/>
                </a:solidFill>
                <a:latin typeface="Calibri" panose="020F0502020204030204" pitchFamily="34" charset="0"/>
                <a:cs typeface="Calibri" panose="020F0502020204030204" pitchFamily="34" charset="0"/>
              </a:rPr>
              <a:t>connectionMock</a:t>
            </a:r>
            <a:r>
              <a:rPr lang="en-IN" sz="1050" dirty="0" err="1">
                <a:solidFill>
                  <a:srgbClr val="000000"/>
                </a:solidFill>
                <a:latin typeface="Calibri" panose="020F0502020204030204" pitchFamily="34" charset="0"/>
                <a:cs typeface="Calibri" panose="020F0502020204030204" pitchFamily="34" charset="0"/>
              </a:rPr>
              <a:t>.prepareStatement</a:t>
            </a:r>
            <a:r>
              <a:rPr lang="en-IN" sz="1050" dirty="0">
                <a:solidFill>
                  <a:srgbClr val="000000"/>
                </a:solidFill>
                <a:latin typeface="Calibri" panose="020F0502020204030204" pitchFamily="34" charset="0"/>
                <a:cs typeface="Calibri" panose="020F0502020204030204" pitchFamily="34" charset="0"/>
              </a:rPr>
              <a:t>(</a:t>
            </a:r>
            <a:r>
              <a:rPr lang="en-IN" sz="1050" dirty="0">
                <a:solidFill>
                  <a:srgbClr val="6A3E3E"/>
                </a:solidFill>
                <a:latin typeface="Calibri" panose="020F0502020204030204" pitchFamily="34" charset="0"/>
                <a:cs typeface="Calibri" panose="020F0502020204030204" pitchFamily="34" charset="0"/>
              </a:rPr>
              <a:t>query</a:t>
            </a:r>
            <a:r>
              <a:rPr lang="en-IN" sz="1050" dirty="0">
                <a:solidFill>
                  <a:srgbClr val="000000"/>
                </a:solidFill>
                <a:latin typeface="Calibri" panose="020F0502020204030204" pitchFamily="34" charset="0"/>
                <a:cs typeface="Calibri" panose="020F0502020204030204" pitchFamily="34" charset="0"/>
              </a:rPr>
              <a:t>))</a:t>
            </a:r>
          </a:p>
          <a:p>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000000"/>
                </a:solidFill>
                <a:latin typeface="Calibri" panose="020F0502020204030204" pitchFamily="34" charset="0"/>
                <a:cs typeface="Calibri" panose="020F0502020204030204" pitchFamily="34" charset="0"/>
              </a:rPr>
              <a:t>thenReturn</a:t>
            </a:r>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6A3E3E"/>
                </a:solidFill>
                <a:latin typeface="Calibri" panose="020F0502020204030204" pitchFamily="34" charset="0"/>
                <a:cs typeface="Calibri" panose="020F0502020204030204" pitchFamily="34" charset="0"/>
              </a:rPr>
              <a:t>preparedStatementMock</a:t>
            </a:r>
            <a:r>
              <a:rPr lang="en-IN" sz="1050" dirty="0">
                <a:solidFill>
                  <a:srgbClr val="000000"/>
                </a:solidFill>
                <a:latin typeface="Calibri" panose="020F0502020204030204" pitchFamily="34" charset="0"/>
                <a:cs typeface="Calibri" panose="020F0502020204030204" pitchFamily="34" charset="0"/>
              </a:rPr>
              <a:t>);</a:t>
            </a:r>
          </a:p>
          <a:p>
            <a:endParaRPr lang="en-IN" sz="1050" dirty="0">
              <a:latin typeface="Calibri" panose="020F0502020204030204" pitchFamily="34" charset="0"/>
              <a:cs typeface="Calibri" panose="020F0502020204030204" pitchFamily="34" charset="0"/>
            </a:endParaRPr>
          </a:p>
          <a:p>
            <a:r>
              <a:rPr lang="en-IN" sz="1050" dirty="0">
                <a:solidFill>
                  <a:srgbClr val="000000"/>
                </a:solidFill>
                <a:latin typeface="Calibri" panose="020F0502020204030204" pitchFamily="34" charset="0"/>
                <a:cs typeface="Calibri" panose="020F0502020204030204" pitchFamily="34" charset="0"/>
              </a:rPr>
              <a:t>when(</a:t>
            </a:r>
            <a:r>
              <a:rPr lang="en-IN" sz="1050" dirty="0" err="1">
                <a:solidFill>
                  <a:srgbClr val="6A3E3E"/>
                </a:solidFill>
                <a:latin typeface="Calibri" panose="020F0502020204030204" pitchFamily="34" charset="0"/>
                <a:cs typeface="Calibri" panose="020F0502020204030204" pitchFamily="34" charset="0"/>
              </a:rPr>
              <a:t>preparedStatementMock</a:t>
            </a:r>
            <a:r>
              <a:rPr lang="en-IN" sz="1050" dirty="0" err="1">
                <a:solidFill>
                  <a:srgbClr val="000000"/>
                </a:solidFill>
                <a:latin typeface="Calibri" panose="020F0502020204030204" pitchFamily="34" charset="0"/>
                <a:cs typeface="Calibri" panose="020F0502020204030204" pitchFamily="34" charset="0"/>
              </a:rPr>
              <a:t>.executeQuery</a:t>
            </a:r>
            <a:r>
              <a:rPr lang="en-IN" sz="1050" dirty="0">
                <a:solidFill>
                  <a:srgbClr val="000000"/>
                </a:solidFill>
                <a:latin typeface="Calibri" panose="020F0502020204030204" pitchFamily="34" charset="0"/>
                <a:cs typeface="Calibri" panose="020F0502020204030204" pitchFamily="34" charset="0"/>
              </a:rPr>
              <a:t>())</a:t>
            </a:r>
          </a:p>
          <a:p>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000000"/>
                </a:solidFill>
                <a:latin typeface="Calibri" panose="020F0502020204030204" pitchFamily="34" charset="0"/>
                <a:cs typeface="Calibri" panose="020F0502020204030204" pitchFamily="34" charset="0"/>
              </a:rPr>
              <a:t>thenReturn</a:t>
            </a:r>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6A3E3E"/>
                </a:solidFill>
                <a:latin typeface="Calibri" panose="020F0502020204030204" pitchFamily="34" charset="0"/>
                <a:cs typeface="Calibri" panose="020F0502020204030204" pitchFamily="34" charset="0"/>
              </a:rPr>
              <a:t>resultSetMock</a:t>
            </a:r>
            <a:r>
              <a:rPr lang="en-IN" sz="1050" dirty="0">
                <a:solidFill>
                  <a:srgbClr val="000000"/>
                </a:solidFill>
                <a:latin typeface="Calibri" panose="020F0502020204030204" pitchFamily="34" charset="0"/>
                <a:cs typeface="Calibri" panose="020F0502020204030204" pitchFamily="34" charset="0"/>
              </a:rPr>
              <a:t>);</a:t>
            </a:r>
          </a:p>
          <a:p>
            <a:endParaRPr lang="en-IN" sz="1050" dirty="0">
              <a:latin typeface="Calibri" panose="020F0502020204030204" pitchFamily="34" charset="0"/>
              <a:cs typeface="Calibri" panose="020F0502020204030204" pitchFamily="34" charset="0"/>
            </a:endParaRPr>
          </a:p>
          <a:p>
            <a:r>
              <a:rPr lang="en-IN" sz="1050" dirty="0">
                <a:solidFill>
                  <a:srgbClr val="000000"/>
                </a:solidFill>
                <a:latin typeface="Calibri" panose="020F0502020204030204" pitchFamily="34" charset="0"/>
                <a:cs typeface="Calibri" panose="020F0502020204030204" pitchFamily="34" charset="0"/>
              </a:rPr>
              <a:t>when(</a:t>
            </a:r>
            <a:r>
              <a:rPr lang="en-IN" sz="1050" dirty="0" err="1">
                <a:solidFill>
                  <a:srgbClr val="6A3E3E"/>
                </a:solidFill>
                <a:latin typeface="Calibri" panose="020F0502020204030204" pitchFamily="34" charset="0"/>
                <a:cs typeface="Calibri" panose="020F0502020204030204" pitchFamily="34" charset="0"/>
              </a:rPr>
              <a:t>resultSetMock</a:t>
            </a:r>
            <a:r>
              <a:rPr lang="en-IN" sz="1050" dirty="0" err="1">
                <a:solidFill>
                  <a:srgbClr val="000000"/>
                </a:solidFill>
                <a:latin typeface="Calibri" panose="020F0502020204030204" pitchFamily="34" charset="0"/>
                <a:cs typeface="Calibri" panose="020F0502020204030204" pitchFamily="34" charset="0"/>
              </a:rPr>
              <a:t>.next</a:t>
            </a:r>
            <a:r>
              <a:rPr lang="en-IN" sz="1050" dirty="0">
                <a:solidFill>
                  <a:srgbClr val="000000"/>
                </a:solidFill>
                <a:latin typeface="Calibri" panose="020F0502020204030204" pitchFamily="34" charset="0"/>
                <a:cs typeface="Calibri" panose="020F0502020204030204" pitchFamily="34" charset="0"/>
              </a:rPr>
              <a:t>())</a:t>
            </a:r>
          </a:p>
          <a:p>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000000"/>
                </a:solidFill>
                <a:latin typeface="Calibri" panose="020F0502020204030204" pitchFamily="34" charset="0"/>
                <a:cs typeface="Calibri" panose="020F0502020204030204" pitchFamily="34" charset="0"/>
              </a:rPr>
              <a:t>thenReturn</a:t>
            </a:r>
            <a:r>
              <a:rPr lang="en-IN" sz="1050" dirty="0">
                <a:solidFill>
                  <a:srgbClr val="000000"/>
                </a:solidFill>
                <a:latin typeface="Calibri" panose="020F0502020204030204" pitchFamily="34" charset="0"/>
                <a:cs typeface="Calibri" panose="020F0502020204030204" pitchFamily="34" charset="0"/>
              </a:rPr>
              <a:t>(</a:t>
            </a:r>
            <a:r>
              <a:rPr lang="en-IN" sz="1050" b="1" dirty="0">
                <a:solidFill>
                  <a:srgbClr val="7F0055"/>
                </a:solidFill>
                <a:latin typeface="Calibri" panose="020F0502020204030204" pitchFamily="34" charset="0"/>
                <a:cs typeface="Calibri" panose="020F0502020204030204" pitchFamily="34" charset="0"/>
              </a:rPr>
              <a:t>true</a:t>
            </a:r>
            <a:r>
              <a:rPr lang="en-IN" sz="1050" b="1" dirty="0">
                <a:solidFill>
                  <a:srgbClr val="000000"/>
                </a:solidFill>
                <a:latin typeface="Calibri" panose="020F0502020204030204" pitchFamily="34" charset="0"/>
                <a:cs typeface="Calibri" panose="020F0502020204030204" pitchFamily="34" charset="0"/>
              </a:rPr>
              <a:t>);</a:t>
            </a:r>
          </a:p>
          <a:p>
            <a:endParaRPr lang="en-IN" sz="1050" dirty="0">
              <a:latin typeface="Calibri" panose="020F0502020204030204" pitchFamily="34" charset="0"/>
              <a:cs typeface="Calibri" panose="020F0502020204030204" pitchFamily="34" charset="0"/>
            </a:endParaRPr>
          </a:p>
          <a:p>
            <a:r>
              <a:rPr lang="en-IN" sz="1050" dirty="0">
                <a:solidFill>
                  <a:srgbClr val="000000"/>
                </a:solidFill>
                <a:latin typeface="Calibri" panose="020F0502020204030204" pitchFamily="34" charset="0"/>
                <a:cs typeface="Calibri" panose="020F0502020204030204" pitchFamily="34" charset="0"/>
              </a:rPr>
              <a:t>when(</a:t>
            </a:r>
            <a:r>
              <a:rPr lang="en-IN" sz="1050" dirty="0" err="1">
                <a:solidFill>
                  <a:srgbClr val="6A3E3E"/>
                </a:solidFill>
                <a:latin typeface="Calibri" panose="020F0502020204030204" pitchFamily="34" charset="0"/>
                <a:cs typeface="Calibri" panose="020F0502020204030204" pitchFamily="34" charset="0"/>
              </a:rPr>
              <a:t>resultSetMock</a:t>
            </a:r>
            <a:r>
              <a:rPr lang="en-IN" sz="1050" dirty="0" err="1">
                <a:solidFill>
                  <a:srgbClr val="000000"/>
                </a:solidFill>
                <a:latin typeface="Calibri" panose="020F0502020204030204" pitchFamily="34" charset="0"/>
                <a:cs typeface="Calibri" panose="020F0502020204030204" pitchFamily="34" charset="0"/>
              </a:rPr>
              <a:t>.getString</a:t>
            </a:r>
            <a:r>
              <a:rPr lang="en-IN" sz="1050" dirty="0">
                <a:solidFill>
                  <a:srgbClr val="000000"/>
                </a:solidFill>
                <a:latin typeface="Calibri" panose="020F0502020204030204" pitchFamily="34" charset="0"/>
                <a:cs typeface="Calibri" panose="020F0502020204030204" pitchFamily="34" charset="0"/>
              </a:rPr>
              <a:t>(0))</a:t>
            </a:r>
          </a:p>
          <a:p>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000000"/>
                </a:solidFill>
                <a:latin typeface="Calibri" panose="020F0502020204030204" pitchFamily="34" charset="0"/>
                <a:cs typeface="Calibri" panose="020F0502020204030204" pitchFamily="34" charset="0"/>
              </a:rPr>
              <a:t>thenReturn</a:t>
            </a:r>
            <a:r>
              <a:rPr lang="en-IN" sz="1050" dirty="0">
                <a:solidFill>
                  <a:srgbClr val="000000"/>
                </a:solidFill>
                <a:latin typeface="Calibri" panose="020F0502020204030204" pitchFamily="34" charset="0"/>
                <a:cs typeface="Calibri" panose="020F0502020204030204" pitchFamily="34" charset="0"/>
              </a:rPr>
              <a:t>(</a:t>
            </a:r>
            <a:r>
              <a:rPr lang="en-IN" sz="1050" dirty="0" err="1">
                <a:solidFill>
                  <a:srgbClr val="6A3E3E"/>
                </a:solidFill>
                <a:latin typeface="Calibri" panose="020F0502020204030204" pitchFamily="34" charset="0"/>
                <a:cs typeface="Calibri" panose="020F0502020204030204" pitchFamily="34" charset="0"/>
              </a:rPr>
              <a:t>returnValue</a:t>
            </a:r>
            <a:r>
              <a:rPr lang="en-IN" sz="1050" dirty="0">
                <a:solidFill>
                  <a:srgbClr val="000000"/>
                </a:solidFill>
                <a:latin typeface="Calibri" panose="020F0502020204030204" pitchFamily="34" charset="0"/>
                <a:cs typeface="Calibri" panose="020F0502020204030204" pitchFamily="34" charset="0"/>
              </a:rPr>
              <a:t>);</a:t>
            </a:r>
          </a:p>
          <a:p>
            <a:r>
              <a:rPr lang="en-IN" sz="1050" dirty="0">
                <a:latin typeface="Calibri" panose="020F0502020204030204" pitchFamily="34" charset="0"/>
                <a:cs typeface="Calibri" panose="020F0502020204030204" pitchFamily="34" charset="0"/>
              </a:rPr>
              <a:t>				contd..</a:t>
            </a:r>
          </a:p>
        </p:txBody>
      </p:sp>
    </p:spTree>
    <p:extLst>
      <p:ext uri="{BB962C8B-B14F-4D97-AF65-F5344CB8AC3E}">
        <p14:creationId xmlns:p14="http://schemas.microsoft.com/office/powerpoint/2010/main" val="6197840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8817-077D-46CA-9F0B-28FC2B3FF11A}"/>
              </a:ext>
            </a:extLst>
          </p:cNvPr>
          <p:cNvSpPr>
            <a:spLocks noGrp="1"/>
          </p:cNvSpPr>
          <p:nvPr>
            <p:ph type="title"/>
          </p:nvPr>
        </p:nvSpPr>
        <p:spPr/>
        <p:txBody>
          <a:bodyPr/>
          <a:lstStyle/>
          <a:p>
            <a:r>
              <a:rPr lang="en-US" dirty="0"/>
              <a:t>Demo: Cont..</a:t>
            </a:r>
            <a:endParaRPr lang="en-IN" dirty="0"/>
          </a:p>
        </p:txBody>
      </p:sp>
      <p:sp>
        <p:nvSpPr>
          <p:cNvPr id="3" name="Content Placeholder 2">
            <a:extLst>
              <a:ext uri="{FF2B5EF4-FFF2-40B4-BE49-F238E27FC236}">
                <a16:creationId xmlns:a16="http://schemas.microsoft.com/office/drawing/2014/main" id="{677C680D-573E-4A67-B082-2E37FCB6788F}"/>
              </a:ext>
            </a:extLst>
          </p:cNvPr>
          <p:cNvSpPr>
            <a:spLocks noGrp="1"/>
          </p:cNvSpPr>
          <p:nvPr>
            <p:ph idx="1"/>
          </p:nvPr>
        </p:nvSpPr>
        <p:spPr/>
        <p:txBody>
          <a:bodyPr>
            <a:normAutofit/>
          </a:bodyPr>
          <a:lstStyle/>
          <a:p>
            <a:pPr marL="0" indent="0">
              <a:buNone/>
            </a:pPr>
            <a:r>
              <a:rPr lang="en-IN" sz="1200" dirty="0">
                <a:solidFill>
                  <a:srgbClr val="000000"/>
                </a:solidFill>
                <a:latin typeface="Calibri" panose="020F0502020204030204" pitchFamily="34" charset="0"/>
                <a:cs typeface="Calibri" panose="020F0502020204030204" pitchFamily="34" charset="0"/>
              </a:rPr>
              <a:t>String </a:t>
            </a:r>
            <a:r>
              <a:rPr lang="en-IN" sz="1200" dirty="0">
                <a:solidFill>
                  <a:srgbClr val="6A3E3E"/>
                </a:solidFill>
                <a:latin typeface="Calibri" panose="020F0502020204030204" pitchFamily="34" charset="0"/>
                <a:cs typeface="Calibri" panose="020F0502020204030204" pitchFamily="34" charset="0"/>
              </a:rPr>
              <a:t>actual</a:t>
            </a:r>
            <a:r>
              <a:rPr lang="en-IN" sz="1200" dirty="0">
                <a:solidFill>
                  <a:srgbClr val="000000"/>
                </a:solidFill>
                <a:latin typeface="Calibri" panose="020F0502020204030204" pitchFamily="34" charset="0"/>
                <a:cs typeface="Calibri" panose="020F0502020204030204" pitchFamily="34" charset="0"/>
              </a:rPr>
              <a:t> = </a:t>
            </a:r>
            <a:r>
              <a:rPr lang="en-IN" sz="1200" dirty="0" err="1">
                <a:solidFill>
                  <a:srgbClr val="000000"/>
                </a:solidFill>
                <a:latin typeface="Calibri" panose="020F0502020204030204" pitchFamily="34" charset="0"/>
                <a:cs typeface="Calibri" panose="020F0502020204030204" pitchFamily="34" charset="0"/>
              </a:rPr>
              <a:t>DatabaseReader.getById</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inputId</a:t>
            </a:r>
            <a:r>
              <a:rPr lang="en-IN" sz="1200" dirty="0">
                <a:solidFill>
                  <a:srgbClr val="000000"/>
                </a:solidFill>
                <a:latin typeface="Calibri" panose="020F0502020204030204" pitchFamily="34" charset="0"/>
                <a:cs typeface="Calibri" panose="020F0502020204030204" pitchFamily="34" charset="0"/>
              </a:rPr>
              <a:t>);</a:t>
            </a:r>
          </a:p>
          <a:p>
            <a:pPr marL="0" indent="0">
              <a:buNone/>
            </a:pPr>
            <a:endParaRPr lang="en-IN" sz="1200" dirty="0">
              <a:latin typeface="Calibri" panose="020F0502020204030204" pitchFamily="34" charset="0"/>
              <a:cs typeface="Calibri" panose="020F0502020204030204" pitchFamily="34" charset="0"/>
            </a:endParaRPr>
          </a:p>
          <a:p>
            <a:pPr marL="0" indent="0">
              <a:buNone/>
            </a:pPr>
            <a:r>
              <a:rPr lang="en-IN" sz="1200" dirty="0">
                <a:solidFill>
                  <a:srgbClr val="000000"/>
                </a:solidFill>
                <a:latin typeface="Calibri" panose="020F0502020204030204" pitchFamily="34" charset="0"/>
                <a:cs typeface="Calibri" panose="020F0502020204030204" pitchFamily="34" charset="0"/>
              </a:rPr>
              <a:t>verify(</a:t>
            </a:r>
            <a:r>
              <a:rPr lang="en-IN" sz="1200" dirty="0" err="1">
                <a:solidFill>
                  <a:srgbClr val="6A3E3E"/>
                </a:solidFill>
                <a:latin typeface="Calibri" panose="020F0502020204030204" pitchFamily="34" charset="0"/>
                <a:cs typeface="Calibri" panose="020F0502020204030204" pitchFamily="34" charset="0"/>
              </a:rPr>
              <a:t>connectionMock</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prepareStatement</a:t>
            </a:r>
            <a:r>
              <a:rPr lang="en-IN" sz="1200" dirty="0">
                <a:solidFill>
                  <a:srgbClr val="000000"/>
                </a:solidFill>
                <a:latin typeface="Calibri" panose="020F0502020204030204" pitchFamily="34" charset="0"/>
                <a:cs typeface="Calibri" panose="020F0502020204030204" pitchFamily="34" charset="0"/>
              </a:rPr>
              <a:t>(</a:t>
            </a:r>
            <a:r>
              <a:rPr lang="en-IN" sz="1200" dirty="0">
                <a:solidFill>
                  <a:srgbClr val="6A3E3E"/>
                </a:solidFill>
                <a:latin typeface="Calibri" panose="020F0502020204030204" pitchFamily="34" charset="0"/>
                <a:cs typeface="Calibri" panose="020F0502020204030204" pitchFamily="34" charset="0"/>
              </a:rPr>
              <a:t>query</a:t>
            </a:r>
            <a:r>
              <a:rPr lang="en-IN" sz="1200" dirty="0">
                <a:solidFill>
                  <a:srgbClr val="000000"/>
                </a:solidFill>
                <a:latin typeface="Calibri" panose="020F0502020204030204" pitchFamily="34" charset="0"/>
                <a:cs typeface="Calibri" panose="020F0502020204030204" pitchFamily="34" charset="0"/>
              </a:rPr>
              <a:t>);</a:t>
            </a:r>
          </a:p>
          <a:p>
            <a:pPr marL="0" indent="0">
              <a:buNone/>
            </a:pPr>
            <a:r>
              <a:rPr lang="en-IN" sz="1200" dirty="0">
                <a:solidFill>
                  <a:srgbClr val="000000"/>
                </a:solidFill>
                <a:latin typeface="Calibri" panose="020F0502020204030204" pitchFamily="34" charset="0"/>
                <a:cs typeface="Calibri" panose="020F0502020204030204" pitchFamily="34" charset="0"/>
              </a:rPr>
              <a:t>verify(</a:t>
            </a:r>
            <a:r>
              <a:rPr lang="en-IN" sz="1200" dirty="0" err="1">
                <a:solidFill>
                  <a:srgbClr val="6A3E3E"/>
                </a:solidFill>
                <a:latin typeface="Calibri" panose="020F0502020204030204" pitchFamily="34" charset="0"/>
                <a:cs typeface="Calibri" panose="020F0502020204030204" pitchFamily="34" charset="0"/>
              </a:rPr>
              <a:t>preparedStatementMock</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executeQuery</a:t>
            </a:r>
            <a:r>
              <a:rPr lang="en-IN" sz="1200" dirty="0">
                <a:solidFill>
                  <a:srgbClr val="000000"/>
                </a:solidFill>
                <a:latin typeface="Calibri" panose="020F0502020204030204" pitchFamily="34" charset="0"/>
                <a:cs typeface="Calibri" panose="020F0502020204030204" pitchFamily="34" charset="0"/>
              </a:rPr>
              <a:t>();</a:t>
            </a:r>
          </a:p>
          <a:p>
            <a:pPr marL="0" indent="0">
              <a:buNone/>
            </a:pPr>
            <a:r>
              <a:rPr lang="en-IN" sz="1200" dirty="0">
                <a:solidFill>
                  <a:srgbClr val="000000"/>
                </a:solidFill>
                <a:latin typeface="Calibri" panose="020F0502020204030204" pitchFamily="34" charset="0"/>
                <a:cs typeface="Calibri" panose="020F0502020204030204" pitchFamily="34" charset="0"/>
              </a:rPr>
              <a:t>verify(</a:t>
            </a:r>
            <a:r>
              <a:rPr lang="en-IN" sz="1200" dirty="0" err="1">
                <a:solidFill>
                  <a:srgbClr val="6A3E3E"/>
                </a:solidFill>
                <a:latin typeface="Calibri" panose="020F0502020204030204" pitchFamily="34" charset="0"/>
                <a:cs typeface="Calibri" panose="020F0502020204030204" pitchFamily="34" charset="0"/>
              </a:rPr>
              <a:t>resultSetMock</a:t>
            </a:r>
            <a:r>
              <a:rPr lang="en-IN" sz="1200" dirty="0">
                <a:solidFill>
                  <a:srgbClr val="000000"/>
                </a:solidFill>
                <a:latin typeface="Calibri" panose="020F0502020204030204" pitchFamily="34" charset="0"/>
                <a:cs typeface="Calibri" panose="020F0502020204030204" pitchFamily="34" charset="0"/>
              </a:rPr>
              <a:t>).next();</a:t>
            </a:r>
          </a:p>
          <a:p>
            <a:pPr marL="0" indent="0">
              <a:buNone/>
            </a:pPr>
            <a:r>
              <a:rPr lang="en-IN" sz="1200" dirty="0">
                <a:solidFill>
                  <a:srgbClr val="000000"/>
                </a:solidFill>
                <a:latin typeface="Calibri" panose="020F0502020204030204" pitchFamily="34" charset="0"/>
                <a:cs typeface="Calibri" panose="020F0502020204030204" pitchFamily="34" charset="0"/>
              </a:rPr>
              <a:t>verify(</a:t>
            </a:r>
            <a:r>
              <a:rPr lang="en-IN" sz="1200" dirty="0" err="1">
                <a:solidFill>
                  <a:srgbClr val="6A3E3E"/>
                </a:solidFill>
                <a:latin typeface="Calibri" panose="020F0502020204030204" pitchFamily="34" charset="0"/>
                <a:cs typeface="Calibri" panose="020F0502020204030204" pitchFamily="34" charset="0"/>
              </a:rPr>
              <a:t>resultSetMock</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000000"/>
                </a:solidFill>
                <a:latin typeface="Calibri" panose="020F0502020204030204" pitchFamily="34" charset="0"/>
                <a:cs typeface="Calibri" panose="020F0502020204030204" pitchFamily="34" charset="0"/>
              </a:rPr>
              <a:t>getString</a:t>
            </a:r>
            <a:r>
              <a:rPr lang="en-IN" sz="1200" dirty="0">
                <a:solidFill>
                  <a:srgbClr val="000000"/>
                </a:solidFill>
                <a:latin typeface="Calibri" panose="020F0502020204030204" pitchFamily="34" charset="0"/>
                <a:cs typeface="Calibri" panose="020F0502020204030204" pitchFamily="34" charset="0"/>
              </a:rPr>
              <a:t>(0);</a:t>
            </a:r>
          </a:p>
          <a:p>
            <a:pPr marL="0" indent="0">
              <a:buNone/>
            </a:pPr>
            <a:r>
              <a:rPr lang="en-IN" sz="1200" dirty="0" err="1">
                <a:solidFill>
                  <a:srgbClr val="000000"/>
                </a:solidFill>
                <a:latin typeface="Calibri" panose="020F0502020204030204" pitchFamily="34" charset="0"/>
                <a:cs typeface="Calibri" panose="020F0502020204030204" pitchFamily="34" charset="0"/>
              </a:rPr>
              <a:t>verifyStatic</a:t>
            </a:r>
            <a:r>
              <a:rPr lang="en-IN" sz="1200" dirty="0">
                <a:solidFill>
                  <a:srgbClr val="000000"/>
                </a:solidFill>
                <a:latin typeface="Calibri" panose="020F0502020204030204" pitchFamily="34" charset="0"/>
                <a:cs typeface="Calibri" panose="020F0502020204030204" pitchFamily="34" charset="0"/>
              </a:rPr>
              <a:t>();</a:t>
            </a:r>
          </a:p>
          <a:p>
            <a:pPr marL="0" indent="0">
              <a:buNone/>
            </a:pPr>
            <a:endParaRPr lang="en-IN" sz="1200" dirty="0">
              <a:latin typeface="Calibri" panose="020F0502020204030204" pitchFamily="34" charset="0"/>
              <a:cs typeface="Calibri" panose="020F0502020204030204" pitchFamily="34" charset="0"/>
            </a:endParaRPr>
          </a:p>
          <a:p>
            <a:pPr marL="0" indent="0">
              <a:buNone/>
            </a:pPr>
            <a:r>
              <a:rPr lang="en-IN" sz="1200" dirty="0" err="1">
                <a:solidFill>
                  <a:srgbClr val="000000"/>
                </a:solidFill>
                <a:latin typeface="Calibri" panose="020F0502020204030204" pitchFamily="34" charset="0"/>
                <a:cs typeface="Calibri" panose="020F0502020204030204" pitchFamily="34" charset="0"/>
              </a:rPr>
              <a:t>assertEquals</a:t>
            </a:r>
            <a:r>
              <a:rPr lang="en-IN" sz="1200" dirty="0">
                <a:solidFill>
                  <a:srgbClr val="000000"/>
                </a:solidFill>
                <a:latin typeface="Calibri" panose="020F0502020204030204" pitchFamily="34" charset="0"/>
                <a:cs typeface="Calibri" panose="020F0502020204030204" pitchFamily="34" charset="0"/>
              </a:rPr>
              <a:t>(</a:t>
            </a:r>
            <a:r>
              <a:rPr lang="en-IN" sz="1200" dirty="0" err="1">
                <a:solidFill>
                  <a:srgbClr val="6A3E3E"/>
                </a:solidFill>
                <a:latin typeface="Calibri" panose="020F0502020204030204" pitchFamily="34" charset="0"/>
                <a:cs typeface="Calibri" panose="020F0502020204030204" pitchFamily="34" charset="0"/>
              </a:rPr>
              <a:t>returnValue</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actual</a:t>
            </a:r>
            <a:r>
              <a:rPr lang="en-IN" sz="1200" dirty="0">
                <a:solidFill>
                  <a:srgbClr val="000000"/>
                </a:solidFill>
                <a:latin typeface="Calibri" panose="020F0502020204030204" pitchFamily="34" charset="0"/>
                <a:cs typeface="Calibri" panose="020F0502020204030204" pitchFamily="34" charset="0"/>
              </a:rPr>
              <a:t>);</a:t>
            </a:r>
          </a:p>
          <a:p>
            <a:pPr marL="0" indent="0">
              <a:buNone/>
            </a:pP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7F0055"/>
                </a:solidFill>
                <a:latin typeface="Calibri" panose="020F0502020204030204" pitchFamily="34" charset="0"/>
                <a:cs typeface="Calibri" panose="020F0502020204030204" pitchFamily="34" charset="0"/>
              </a:rPr>
              <a:t>catch</a:t>
            </a:r>
            <a:r>
              <a:rPr lang="en-IN" sz="1200" dirty="0">
                <a:solidFill>
                  <a:srgbClr val="000000"/>
                </a:solidFill>
                <a:latin typeface="Calibri" panose="020F0502020204030204" pitchFamily="34" charset="0"/>
                <a:cs typeface="Calibri" panose="020F0502020204030204" pitchFamily="34" charset="0"/>
              </a:rPr>
              <a:t> (</a:t>
            </a:r>
            <a:r>
              <a:rPr lang="en-IN" sz="1200" dirty="0" err="1">
                <a:solidFill>
                  <a:srgbClr val="000000"/>
                </a:solidFill>
                <a:latin typeface="Calibri" panose="020F0502020204030204" pitchFamily="34" charset="0"/>
                <a:cs typeface="Calibri" panose="020F0502020204030204" pitchFamily="34" charset="0"/>
              </a:rPr>
              <a:t>SQLException</a:t>
            </a:r>
            <a:r>
              <a:rPr lang="en-IN" sz="1200" dirty="0">
                <a:solidFill>
                  <a:srgbClr val="000000"/>
                </a:solidFill>
                <a:latin typeface="Calibri" panose="020F0502020204030204" pitchFamily="34" charset="0"/>
                <a:cs typeface="Calibri" panose="020F0502020204030204" pitchFamily="34" charset="0"/>
              </a:rPr>
              <a:t> </a:t>
            </a:r>
            <a:r>
              <a:rPr lang="en-IN" sz="1200" dirty="0">
                <a:solidFill>
                  <a:srgbClr val="6A3E3E"/>
                </a:solidFill>
                <a:latin typeface="Calibri" panose="020F0502020204030204" pitchFamily="34" charset="0"/>
                <a:cs typeface="Calibri" panose="020F0502020204030204" pitchFamily="34" charset="0"/>
              </a:rPr>
              <a:t>e</a:t>
            </a:r>
            <a:r>
              <a:rPr lang="en-IN" sz="1200" dirty="0">
                <a:solidFill>
                  <a:srgbClr val="000000"/>
                </a:solidFill>
                <a:latin typeface="Calibri" panose="020F0502020204030204" pitchFamily="34" charset="0"/>
                <a:cs typeface="Calibri" panose="020F0502020204030204" pitchFamily="34" charset="0"/>
              </a:rPr>
              <a:t>) {</a:t>
            </a:r>
          </a:p>
          <a:p>
            <a:pPr marL="0" indent="0">
              <a:buNone/>
            </a:pPr>
            <a:r>
              <a:rPr lang="en-IN" sz="1200" dirty="0">
                <a:solidFill>
                  <a:srgbClr val="000000"/>
                </a:solidFill>
                <a:latin typeface="Calibri" panose="020F0502020204030204" pitchFamily="34" charset="0"/>
                <a:cs typeface="Calibri" panose="020F0502020204030204" pitchFamily="34" charset="0"/>
              </a:rPr>
              <a:t>fail(</a:t>
            </a:r>
            <a:r>
              <a:rPr lang="en-IN" sz="1200" dirty="0">
                <a:solidFill>
                  <a:srgbClr val="2A00FF"/>
                </a:solidFill>
                <a:latin typeface="Calibri" panose="020F0502020204030204" pitchFamily="34" charset="0"/>
                <a:cs typeface="Calibri" panose="020F0502020204030204" pitchFamily="34" charset="0"/>
              </a:rPr>
              <a:t>"No exception should be thrown."</a:t>
            </a:r>
            <a:r>
              <a:rPr lang="en-IN" sz="1200" dirty="0">
                <a:solidFill>
                  <a:srgbClr val="000000"/>
                </a:solidFill>
                <a:latin typeface="Calibri" panose="020F0502020204030204" pitchFamily="34" charset="0"/>
                <a:cs typeface="Calibri" panose="020F0502020204030204" pitchFamily="34" charset="0"/>
              </a:rPr>
              <a:t>);</a:t>
            </a:r>
          </a:p>
          <a:p>
            <a:pPr marL="0" indent="0">
              <a:buNone/>
            </a:pPr>
            <a:r>
              <a:rPr lang="en-IN" sz="1200" dirty="0">
                <a:solidFill>
                  <a:srgbClr val="000000"/>
                </a:solidFill>
                <a:latin typeface="Calibri" panose="020F0502020204030204" pitchFamily="34" charset="0"/>
                <a:cs typeface="Calibri" panose="020F0502020204030204" pitchFamily="34" charset="0"/>
              </a:rPr>
              <a:t>}}}</a:t>
            </a:r>
          </a:p>
          <a:p>
            <a:pPr marL="0" indent="0">
              <a:buNone/>
            </a:pPr>
            <a:endParaRPr lang="en-IN" sz="1200" dirty="0"/>
          </a:p>
        </p:txBody>
      </p:sp>
    </p:spTree>
    <p:extLst>
      <p:ext uri="{BB962C8B-B14F-4D97-AF65-F5344CB8AC3E}">
        <p14:creationId xmlns:p14="http://schemas.microsoft.com/office/powerpoint/2010/main" val="805562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Cont..</a:t>
            </a:r>
          </a:p>
        </p:txBody>
      </p:sp>
      <p:sp>
        <p:nvSpPr>
          <p:cNvPr id="5" name="Content Placeholder 2"/>
          <p:cNvSpPr>
            <a:spLocks noGrp="1"/>
          </p:cNvSpPr>
          <p:nvPr>
            <p:ph idx="1"/>
          </p:nvPr>
        </p:nvSpPr>
        <p:spPr>
          <a:xfrm>
            <a:off x="228598" y="762000"/>
            <a:ext cx="8475618" cy="685800"/>
          </a:xfrm>
        </p:spPr>
        <p:txBody>
          <a:bodyPr>
            <a:noAutofit/>
          </a:bodyPr>
          <a:lstStyle/>
          <a:p>
            <a:pPr marL="0" indent="0">
              <a:buNone/>
            </a:pPr>
            <a:r>
              <a:rPr lang="en-US" sz="2000" b="0" dirty="0"/>
              <a:t>Output</a:t>
            </a:r>
          </a:p>
        </p:txBody>
      </p:sp>
      <p:pic>
        <p:nvPicPr>
          <p:cNvPr id="3" name="Picture 2">
            <a:extLst>
              <a:ext uri="{FF2B5EF4-FFF2-40B4-BE49-F238E27FC236}">
                <a16:creationId xmlns:a16="http://schemas.microsoft.com/office/drawing/2014/main" id="{2A8D007F-C221-45BA-AF57-06ADE6C8C785}"/>
              </a:ext>
            </a:extLst>
          </p:cNvPr>
          <p:cNvPicPr>
            <a:picLocks noChangeAspect="1"/>
          </p:cNvPicPr>
          <p:nvPr/>
        </p:nvPicPr>
        <p:blipFill rotWithShape="1">
          <a:blip r:embed="rId2"/>
          <a:srcRect l="2500" t="18112" b="11462"/>
          <a:stretch/>
        </p:blipFill>
        <p:spPr>
          <a:xfrm>
            <a:off x="217965" y="1371600"/>
            <a:ext cx="8697435" cy="3620589"/>
          </a:xfrm>
          <a:prstGeom prst="rect">
            <a:avLst/>
          </a:prstGeom>
        </p:spPr>
      </p:pic>
      <p:sp>
        <p:nvSpPr>
          <p:cNvPr id="6" name="Oval 5">
            <a:extLst>
              <a:ext uri="{FF2B5EF4-FFF2-40B4-BE49-F238E27FC236}">
                <a16:creationId xmlns:a16="http://schemas.microsoft.com/office/drawing/2014/main" id="{3154D883-345E-4DFA-9B6A-E8D1558BAB91}"/>
              </a:ext>
            </a:extLst>
          </p:cNvPr>
          <p:cNvSpPr/>
          <p:nvPr/>
        </p:nvSpPr>
        <p:spPr>
          <a:xfrm>
            <a:off x="2133600" y="4267200"/>
            <a:ext cx="19812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37038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
            <a:ext cx="6934200" cy="639762"/>
          </a:xfrm>
        </p:spPr>
        <p:txBody>
          <a:bodyPr>
            <a:noAutofit/>
          </a:bodyPr>
          <a:lstStyle/>
          <a:p>
            <a:r>
              <a:rPr lang="en-US" sz="2400" dirty="0"/>
              <a:t>PowerMock and Mockito to invoke a private Method</a:t>
            </a:r>
          </a:p>
        </p:txBody>
      </p:sp>
      <p:sp>
        <p:nvSpPr>
          <p:cNvPr id="3" name="Content Placeholder 2"/>
          <p:cNvSpPr>
            <a:spLocks noGrp="1"/>
          </p:cNvSpPr>
          <p:nvPr>
            <p:ph idx="1"/>
          </p:nvPr>
        </p:nvSpPr>
        <p:spPr>
          <a:xfrm>
            <a:off x="533400" y="990600"/>
            <a:ext cx="8229600" cy="1219200"/>
          </a:xfrm>
        </p:spPr>
        <p:txBody>
          <a:bodyPr>
            <a:normAutofit lnSpcReduction="10000"/>
          </a:bodyPr>
          <a:lstStyle/>
          <a:p>
            <a:r>
              <a:rPr lang="en-US" sz="1800" b="0" dirty="0"/>
              <a:t>Spy object is used when there is private method used in class which needs to be mocked. </a:t>
            </a:r>
          </a:p>
          <a:p>
            <a:r>
              <a:rPr lang="en-US" sz="1800" b="0" dirty="0"/>
              <a:t>Mockito does not support mocking private methods, we can use other tools which supports this.</a:t>
            </a:r>
          </a:p>
        </p:txBody>
      </p:sp>
      <p:graphicFrame>
        <p:nvGraphicFramePr>
          <p:cNvPr id="5" name="Table 4"/>
          <p:cNvGraphicFramePr>
            <a:graphicFrameLocks noGrp="1"/>
          </p:cNvGraphicFramePr>
          <p:nvPr>
            <p:extLst>
              <p:ext uri="{D42A27DB-BD31-4B8C-83A1-F6EECF244321}">
                <p14:modId xmlns:p14="http://schemas.microsoft.com/office/powerpoint/2010/main" val="286450349"/>
              </p:ext>
            </p:extLst>
          </p:nvPr>
        </p:nvGraphicFramePr>
        <p:xfrm>
          <a:off x="191589" y="2386516"/>
          <a:ext cx="8915400" cy="4471484"/>
        </p:xfrm>
        <a:graphic>
          <a:graphicData uri="http://schemas.openxmlformats.org/drawingml/2006/table">
            <a:tbl>
              <a:tblPr firstRow="1" bandRow="1">
                <a:tableStyleId>{21E4AEA4-8DFA-4A89-87EB-49C32662AFE0}</a:tableStyleId>
              </a:tblPr>
              <a:tblGrid>
                <a:gridCol w="4457700">
                  <a:extLst>
                    <a:ext uri="{9D8B030D-6E8A-4147-A177-3AD203B41FA5}">
                      <a16:colId xmlns:a16="http://schemas.microsoft.com/office/drawing/2014/main" val="2933662841"/>
                    </a:ext>
                  </a:extLst>
                </a:gridCol>
                <a:gridCol w="4457700">
                  <a:extLst>
                    <a:ext uri="{9D8B030D-6E8A-4147-A177-3AD203B41FA5}">
                      <a16:colId xmlns:a16="http://schemas.microsoft.com/office/drawing/2014/main" val="4143985478"/>
                    </a:ext>
                  </a:extLst>
                </a:gridCol>
              </a:tblGrid>
              <a:tr h="296459">
                <a:tc gridSpan="2">
                  <a:txBody>
                    <a:bodyPr/>
                    <a:lstStyle/>
                    <a:p>
                      <a:r>
                        <a:rPr lang="en-US" sz="1400" dirty="0"/>
                        <a:t>Example:</a:t>
                      </a:r>
                    </a:p>
                  </a:txBody>
                  <a:tcPr/>
                </a:tc>
                <a:tc hMerge="1">
                  <a:txBody>
                    <a:bodyPr/>
                    <a:lstStyle/>
                    <a:p>
                      <a:endParaRPr lang="en-US" dirty="0"/>
                    </a:p>
                  </a:txBody>
                  <a:tcPr/>
                </a:tc>
                <a:extLst>
                  <a:ext uri="{0D108BD9-81ED-4DB2-BD59-A6C34878D82A}">
                    <a16:rowId xmlns:a16="http://schemas.microsoft.com/office/drawing/2014/main" val="530210038"/>
                  </a:ext>
                </a:extLst>
              </a:tr>
              <a:tr h="4166684">
                <a:tc>
                  <a:txBody>
                    <a:bodyPr/>
                    <a:lstStyle/>
                    <a:p>
                      <a:r>
                        <a:rPr lang="en-US" sz="1400" dirty="0"/>
                        <a:t>import org.junit.Assert;</a:t>
                      </a:r>
                    </a:p>
                    <a:p>
                      <a:r>
                        <a:rPr lang="en-US" sz="1400" dirty="0"/>
                        <a:t>import org.junit.Test;</a:t>
                      </a:r>
                    </a:p>
                    <a:p>
                      <a:r>
                        <a:rPr lang="en-US" sz="1400" dirty="0"/>
                        <a:t>import org.junit.runner.RunWith;</a:t>
                      </a:r>
                    </a:p>
                    <a:p>
                      <a:r>
                        <a:rPr lang="en-US" sz="1400" dirty="0"/>
                        <a:t>import org.mockito.Mockito;</a:t>
                      </a:r>
                    </a:p>
                    <a:p>
                      <a:r>
                        <a:rPr lang="en-US" sz="1400" dirty="0"/>
                        <a:t>import org.powermock.api.mockito.PowerMockito;</a:t>
                      </a:r>
                    </a:p>
                    <a:p>
                      <a:r>
                        <a:rPr lang="en-US" sz="1400" dirty="0"/>
                        <a:t>import org.powermock.core.classloader.annotations.PrepareForTest;</a:t>
                      </a:r>
                    </a:p>
                    <a:p>
                      <a:r>
                        <a:rPr lang="en-US" sz="1400" dirty="0"/>
                        <a:t>import org.powermock.modules.junit4.PowerMockRunner;</a:t>
                      </a:r>
                    </a:p>
                    <a:p>
                      <a:r>
                        <a:rPr lang="en-US" sz="1400" dirty="0"/>
                        <a:t> </a:t>
                      </a:r>
                    </a:p>
                    <a:p>
                      <a:r>
                        <a:rPr lang="en-US" sz="1400" dirty="0"/>
                        <a:t>@RunWith(PowerMockRunner.class)</a:t>
                      </a:r>
                    </a:p>
                    <a:p>
                      <a:r>
                        <a:rPr lang="en-US" sz="1400" dirty="0"/>
                        <a:t>@PrepareForTest(MockPrivateMethodExample.class)</a:t>
                      </a:r>
                    </a:p>
                    <a:p>
                      <a:r>
                        <a:rPr lang="en-US" sz="1400" dirty="0"/>
                        <a:t>public class MockPrivateMethodTest {</a:t>
                      </a:r>
                    </a:p>
                    <a:p>
                      <a:r>
                        <a:rPr lang="en-US" sz="1400" dirty="0"/>
                        <a:t> private MockPrivateMethodExample mockPrivateMethodExample;</a:t>
                      </a:r>
                    </a:p>
                    <a:p>
                      <a:r>
                        <a:rPr lang="en-US" sz="1400" dirty="0"/>
                        <a:t> </a:t>
                      </a:r>
                    </a:p>
                    <a:p>
                      <a:endParaRPr lang="en-US" sz="1400" dirty="0"/>
                    </a:p>
                  </a:txBody>
                  <a:tcPr/>
                </a:tc>
                <a:tc>
                  <a:txBody>
                    <a:bodyPr/>
                    <a:lstStyle/>
                    <a:p>
                      <a:r>
                        <a:rPr lang="en-US" sz="1400" dirty="0"/>
                        <a:t>// This is the name of the private method which we want to mock</a:t>
                      </a:r>
                    </a:p>
                    <a:p>
                      <a:r>
                        <a:rPr lang="en-US" sz="1400" dirty="0"/>
                        <a:t>  private static final String METHOD = "iAmPrivate";</a:t>
                      </a:r>
                    </a:p>
                    <a:p>
                      <a:r>
                        <a:rPr lang="en-US" sz="1400" dirty="0"/>
                        <a:t>@Test</a:t>
                      </a:r>
                    </a:p>
                    <a:p>
                      <a:r>
                        <a:rPr lang="en-US" sz="1400" dirty="0"/>
                        <a:t>  public void testPrivateMethod() throws Exception {</a:t>
                      </a:r>
                    </a:p>
                    <a:p>
                      <a:r>
                        <a:rPr lang="en-US" sz="1400" dirty="0"/>
                        <a:t>    mockPrivateMethodExample = new MockPrivateMethodExample();</a:t>
                      </a:r>
                    </a:p>
                    <a:p>
                      <a:r>
                        <a:rPr lang="en-US" sz="1400" dirty="0"/>
                        <a:t> </a:t>
                      </a:r>
                    </a:p>
                    <a:p>
                      <a:r>
                        <a:rPr lang="en-US" sz="1400" dirty="0"/>
                        <a:t>    MockPrivateMethodExample spy = PowerMockito.spy(mockPrivateMethodExample);</a:t>
                      </a:r>
                    </a:p>
                    <a:p>
                      <a:r>
                        <a:rPr lang="en-US" sz="1400" dirty="0"/>
                        <a:t>    PowerMockito.doReturn("Test").when(spy, METHOD);</a:t>
                      </a:r>
                    </a:p>
                    <a:p>
                      <a:r>
                        <a:rPr lang="en-US" sz="1400" dirty="0"/>
                        <a:t>    String value = spy.getDetails();</a:t>
                      </a:r>
                    </a:p>
                    <a:p>
                      <a:r>
                        <a:rPr lang="en-US" sz="1400" dirty="0"/>
                        <a:t> </a:t>
                      </a:r>
                    </a:p>
                    <a:p>
                      <a:r>
                        <a:rPr lang="en-US" sz="1400" dirty="0"/>
                        <a:t>    Assert.assertEquals(value, "Mock private method example: Test");</a:t>
                      </a:r>
                    </a:p>
                    <a:p>
                      <a:r>
                        <a:rPr lang="en-US" sz="1400" dirty="0"/>
                        <a:t>    PowerMockito.verifyPrivate(spy, Mockito.times(1)).invoke(METHOD);</a:t>
                      </a:r>
                    </a:p>
                    <a:p>
                      <a:r>
                        <a:rPr lang="en-US" sz="1400" dirty="0"/>
                        <a:t>  }</a:t>
                      </a:r>
                    </a:p>
                    <a:p>
                      <a:r>
                        <a:rPr lang="en-US" sz="1400" dirty="0"/>
                        <a:t>}</a:t>
                      </a:r>
                    </a:p>
                  </a:txBody>
                  <a:tcPr/>
                </a:tc>
                <a:extLst>
                  <a:ext uri="{0D108BD9-81ED-4DB2-BD59-A6C34878D82A}">
                    <a16:rowId xmlns:a16="http://schemas.microsoft.com/office/drawing/2014/main" val="1028053607"/>
                  </a:ext>
                </a:extLst>
              </a:tr>
            </a:tbl>
          </a:graphicData>
        </a:graphic>
      </p:graphicFrame>
    </p:spTree>
    <p:extLst>
      <p:ext uri="{BB962C8B-B14F-4D97-AF65-F5344CB8AC3E}">
        <p14:creationId xmlns:p14="http://schemas.microsoft.com/office/powerpoint/2010/main" val="18646262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34834"/>
            <a:ext cx="6934200" cy="639762"/>
          </a:xfrm>
        </p:spPr>
        <p:txBody>
          <a:bodyPr>
            <a:noAutofit/>
          </a:bodyPr>
          <a:lstStyle/>
          <a:p>
            <a:r>
              <a:rPr lang="en-US" sz="2400" dirty="0">
                <a:latin typeface="+mj-lt"/>
              </a:rPr>
              <a:t>PowerMock and Mockito to mock a constructor Duration: 10 min</a:t>
            </a:r>
          </a:p>
        </p:txBody>
      </p:sp>
      <p:sp>
        <p:nvSpPr>
          <p:cNvPr id="3" name="Content Placeholder 2"/>
          <p:cNvSpPr>
            <a:spLocks noGrp="1"/>
          </p:cNvSpPr>
          <p:nvPr>
            <p:ph idx="1"/>
          </p:nvPr>
        </p:nvSpPr>
        <p:spPr>
          <a:xfrm>
            <a:off x="457200" y="1295400"/>
            <a:ext cx="8229600" cy="762000"/>
          </a:xfrm>
        </p:spPr>
        <p:txBody>
          <a:bodyPr>
            <a:normAutofit/>
          </a:bodyPr>
          <a:lstStyle/>
          <a:p>
            <a:r>
              <a:rPr lang="en-US" sz="2000" b="0" dirty="0"/>
              <a:t>Example:</a:t>
            </a:r>
          </a:p>
          <a:p>
            <a:pPr marL="0" indent="0">
              <a:buNone/>
            </a:pPr>
            <a:r>
              <a:rPr lang="en-US" sz="2000" b="0" dirty="0"/>
              <a:t>	1.Creating a project</a:t>
            </a:r>
          </a:p>
          <a:p>
            <a:endParaRPr lang="en-US" sz="2000" b="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86000"/>
            <a:ext cx="7101590" cy="3850640"/>
          </a:xfrm>
          <a:prstGeom prst="rect">
            <a:avLst/>
          </a:prstGeom>
          <a:ln>
            <a:solidFill>
              <a:schemeClr val="accent2"/>
            </a:solidFill>
          </a:ln>
        </p:spPr>
      </p:pic>
    </p:spTree>
    <p:extLst>
      <p:ext uri="{BB962C8B-B14F-4D97-AF65-F5344CB8AC3E}">
        <p14:creationId xmlns:p14="http://schemas.microsoft.com/office/powerpoint/2010/main" val="3108942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PowerMock and Mockito to mock a constructor Cont..</a:t>
            </a:r>
          </a:p>
        </p:txBody>
      </p:sp>
      <p:sp>
        <p:nvSpPr>
          <p:cNvPr id="4" name="Content Placeholder 2"/>
          <p:cNvSpPr>
            <a:spLocks noGrp="1"/>
          </p:cNvSpPr>
          <p:nvPr>
            <p:ph idx="1"/>
          </p:nvPr>
        </p:nvSpPr>
        <p:spPr>
          <a:xfrm>
            <a:off x="152400" y="3047999"/>
            <a:ext cx="3505200" cy="762000"/>
          </a:xfrm>
        </p:spPr>
        <p:txBody>
          <a:bodyPr>
            <a:noAutofit/>
          </a:bodyPr>
          <a:lstStyle/>
          <a:p>
            <a:r>
              <a:rPr lang="en-US" sz="2000" dirty="0"/>
              <a:t>Dependencies</a:t>
            </a:r>
          </a:p>
          <a:p>
            <a:pPr marL="0" indent="0">
              <a:buNone/>
            </a:pPr>
            <a:r>
              <a:rPr lang="en-US" sz="2000" b="0" dirty="0"/>
              <a:t>	2.Add jar files and Libraries</a:t>
            </a:r>
          </a:p>
          <a:p>
            <a:endParaRPr lang="en-US" sz="2000" b="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929480"/>
            <a:ext cx="4876800" cy="2880519"/>
          </a:xfrm>
          <a:prstGeom prst="rect">
            <a:avLst/>
          </a:prstGeom>
          <a:ln>
            <a:solidFill>
              <a:schemeClr val="accent2"/>
            </a:solid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3962400"/>
            <a:ext cx="4876800" cy="2743200"/>
          </a:xfrm>
          <a:prstGeom prst="rect">
            <a:avLst/>
          </a:prstGeom>
          <a:ln>
            <a:solidFill>
              <a:schemeClr val="accent2"/>
            </a:solidFill>
          </a:ln>
        </p:spPr>
      </p:pic>
    </p:spTree>
    <p:extLst>
      <p:ext uri="{BB962C8B-B14F-4D97-AF65-F5344CB8AC3E}">
        <p14:creationId xmlns:p14="http://schemas.microsoft.com/office/powerpoint/2010/main" val="4134226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PowerMock and Mockito to mock a constructor Cont..</a:t>
            </a:r>
          </a:p>
        </p:txBody>
      </p:sp>
      <p:sp>
        <p:nvSpPr>
          <p:cNvPr id="4" name="Content Placeholder 2"/>
          <p:cNvSpPr>
            <a:spLocks noGrp="1"/>
          </p:cNvSpPr>
          <p:nvPr>
            <p:ph idx="1"/>
          </p:nvPr>
        </p:nvSpPr>
        <p:spPr>
          <a:xfrm>
            <a:off x="228600" y="2438400"/>
            <a:ext cx="2971800" cy="2286000"/>
          </a:xfrm>
        </p:spPr>
        <p:txBody>
          <a:bodyPr>
            <a:noAutofit/>
          </a:bodyPr>
          <a:lstStyle/>
          <a:p>
            <a:r>
              <a:rPr lang="en-US" sz="1800" dirty="0"/>
              <a:t>Code</a:t>
            </a:r>
          </a:p>
          <a:p>
            <a:pPr marL="0" indent="0">
              <a:buNone/>
            </a:pPr>
            <a:r>
              <a:rPr lang="en-US" sz="1800" b="0" dirty="0"/>
              <a:t>3. We have a class here with only 1 method</a:t>
            </a:r>
          </a:p>
          <a:p>
            <a:endParaRPr lang="en-US" sz="1800" b="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1992" y="838200"/>
            <a:ext cx="5383408" cy="2971800"/>
          </a:xfrm>
          <a:prstGeom prst="rect">
            <a:avLst/>
          </a:prstGeom>
          <a:ln>
            <a:solidFill>
              <a:schemeClr val="accent2"/>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3932238"/>
            <a:ext cx="5486400" cy="2849562"/>
          </a:xfrm>
          <a:prstGeom prst="rect">
            <a:avLst/>
          </a:prstGeom>
          <a:ln>
            <a:solidFill>
              <a:schemeClr val="accent2"/>
            </a:solidFill>
          </a:ln>
        </p:spPr>
      </p:pic>
    </p:spTree>
    <p:extLst>
      <p:ext uri="{BB962C8B-B14F-4D97-AF65-F5344CB8AC3E}">
        <p14:creationId xmlns:p14="http://schemas.microsoft.com/office/powerpoint/2010/main" val="3533866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Installing Java JDK Cont..</a:t>
            </a:r>
          </a:p>
        </p:txBody>
      </p:sp>
      <p:sp>
        <p:nvSpPr>
          <p:cNvPr id="3" name="Content Placeholder 2"/>
          <p:cNvSpPr>
            <a:spLocks noGrp="1"/>
          </p:cNvSpPr>
          <p:nvPr>
            <p:ph idx="1"/>
          </p:nvPr>
        </p:nvSpPr>
        <p:spPr>
          <a:xfrm>
            <a:off x="457200" y="914400"/>
            <a:ext cx="8229600" cy="5791200"/>
          </a:xfrm>
        </p:spPr>
        <p:txBody>
          <a:bodyPr/>
          <a:lstStyle/>
          <a:p>
            <a:pPr marL="0" indent="0">
              <a:buNone/>
            </a:pPr>
            <a:r>
              <a:rPr lang="en-US" dirty="0"/>
              <a:t>5) Click Next on the Welcome Screen.               6) Select the install location.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7) Let the status bar finish installing                 8) Installation is complete. Click close </a:t>
            </a:r>
          </a:p>
          <a:p>
            <a:pPr marL="0" indent="0">
              <a:buNone/>
            </a:pPr>
            <a:r>
              <a:rPr lang="en-US" dirty="0"/>
              <a:t>components.</a:t>
            </a:r>
          </a:p>
          <a:p>
            <a:pPr marL="0" indent="0">
              <a:buNone/>
            </a:pPr>
            <a:endParaRPr lang="en-US" dirty="0"/>
          </a:p>
        </p:txBody>
      </p:sp>
      <p:pic>
        <p:nvPicPr>
          <p:cNvPr id="2" name="Picture 1">
            <a:extLst>
              <a:ext uri="{FF2B5EF4-FFF2-40B4-BE49-F238E27FC236}">
                <a16:creationId xmlns:a16="http://schemas.microsoft.com/office/drawing/2014/main" id="{CCFEC018-DB32-4959-BC80-81D8A366ADD1}"/>
              </a:ext>
            </a:extLst>
          </p:cNvPr>
          <p:cNvPicPr>
            <a:picLocks noChangeAspect="1"/>
          </p:cNvPicPr>
          <p:nvPr/>
        </p:nvPicPr>
        <p:blipFill rotWithShape="1">
          <a:blip r:embed="rId3"/>
          <a:srcRect l="33333" t="26507" r="33333" b="30530"/>
          <a:stretch/>
        </p:blipFill>
        <p:spPr>
          <a:xfrm>
            <a:off x="762000" y="1371600"/>
            <a:ext cx="3011160" cy="2183091"/>
          </a:xfrm>
          <a:prstGeom prst="rect">
            <a:avLst/>
          </a:prstGeom>
          <a:ln>
            <a:solidFill>
              <a:schemeClr val="accent2"/>
            </a:solidFill>
          </a:ln>
        </p:spPr>
      </p:pic>
      <p:pic>
        <p:nvPicPr>
          <p:cNvPr id="4" name="Picture 3">
            <a:extLst>
              <a:ext uri="{FF2B5EF4-FFF2-40B4-BE49-F238E27FC236}">
                <a16:creationId xmlns:a16="http://schemas.microsoft.com/office/drawing/2014/main" id="{83A2C51B-84A4-4656-B892-893B246CD709}"/>
              </a:ext>
            </a:extLst>
          </p:cNvPr>
          <p:cNvPicPr>
            <a:picLocks noChangeAspect="1"/>
          </p:cNvPicPr>
          <p:nvPr/>
        </p:nvPicPr>
        <p:blipFill rotWithShape="1">
          <a:blip r:embed="rId4"/>
          <a:srcRect l="34167" t="26296" r="34166" b="31260"/>
          <a:stretch/>
        </p:blipFill>
        <p:spPr>
          <a:xfrm>
            <a:off x="4419600" y="1356674"/>
            <a:ext cx="2895600" cy="2183091"/>
          </a:xfrm>
          <a:prstGeom prst="rect">
            <a:avLst/>
          </a:prstGeom>
          <a:ln>
            <a:solidFill>
              <a:schemeClr val="accent2"/>
            </a:solidFill>
          </a:ln>
        </p:spPr>
      </p:pic>
      <p:pic>
        <p:nvPicPr>
          <p:cNvPr id="5" name="Picture 4">
            <a:extLst>
              <a:ext uri="{FF2B5EF4-FFF2-40B4-BE49-F238E27FC236}">
                <a16:creationId xmlns:a16="http://schemas.microsoft.com/office/drawing/2014/main" id="{CE3C1DBB-F29E-4D77-8534-FA9B2A1AFFFE}"/>
              </a:ext>
            </a:extLst>
          </p:cNvPr>
          <p:cNvPicPr>
            <a:picLocks noChangeAspect="1"/>
          </p:cNvPicPr>
          <p:nvPr/>
        </p:nvPicPr>
        <p:blipFill rotWithShape="1">
          <a:blip r:embed="rId5"/>
          <a:srcRect l="34167" t="26296" r="34166" b="31260"/>
          <a:stretch/>
        </p:blipFill>
        <p:spPr>
          <a:xfrm>
            <a:off x="762000" y="4522509"/>
            <a:ext cx="2895600" cy="2183091"/>
          </a:xfrm>
          <a:prstGeom prst="rect">
            <a:avLst/>
          </a:prstGeom>
          <a:ln>
            <a:solidFill>
              <a:schemeClr val="accent2"/>
            </a:solidFill>
          </a:ln>
        </p:spPr>
      </p:pic>
      <p:pic>
        <p:nvPicPr>
          <p:cNvPr id="6" name="Picture 5">
            <a:extLst>
              <a:ext uri="{FF2B5EF4-FFF2-40B4-BE49-F238E27FC236}">
                <a16:creationId xmlns:a16="http://schemas.microsoft.com/office/drawing/2014/main" id="{805DB0A6-0100-4DC9-9BB5-E1BEB9276039}"/>
              </a:ext>
            </a:extLst>
          </p:cNvPr>
          <p:cNvPicPr>
            <a:picLocks noChangeAspect="1"/>
          </p:cNvPicPr>
          <p:nvPr/>
        </p:nvPicPr>
        <p:blipFill rotWithShape="1">
          <a:blip r:embed="rId6"/>
          <a:srcRect l="34167" t="26296" r="34166" b="31260"/>
          <a:stretch/>
        </p:blipFill>
        <p:spPr>
          <a:xfrm>
            <a:off x="4419600" y="4525651"/>
            <a:ext cx="2895600" cy="2183091"/>
          </a:xfrm>
          <a:prstGeom prst="rect">
            <a:avLst/>
          </a:prstGeom>
          <a:ln>
            <a:solidFill>
              <a:schemeClr val="accent2"/>
            </a:solidFill>
          </a:ln>
        </p:spPr>
      </p:pic>
    </p:spTree>
    <p:extLst>
      <p:ext uri="{BB962C8B-B14F-4D97-AF65-F5344CB8AC3E}">
        <p14:creationId xmlns:p14="http://schemas.microsoft.com/office/powerpoint/2010/main" val="9846418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PowerMock and Mockito to mock a constructor Cont..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438400"/>
            <a:ext cx="7446246" cy="4015458"/>
          </a:xfrm>
          <a:prstGeom prst="rect">
            <a:avLst/>
          </a:prstGeom>
          <a:ln>
            <a:solidFill>
              <a:schemeClr val="accent2"/>
            </a:solidFill>
          </a:ln>
        </p:spPr>
      </p:pic>
      <p:sp>
        <p:nvSpPr>
          <p:cNvPr id="5" name="Content Placeholder 2"/>
          <p:cNvSpPr>
            <a:spLocks noGrp="1"/>
          </p:cNvSpPr>
          <p:nvPr>
            <p:ph idx="1"/>
          </p:nvPr>
        </p:nvSpPr>
        <p:spPr>
          <a:xfrm>
            <a:off x="495300" y="1338049"/>
            <a:ext cx="8115300" cy="1252751"/>
          </a:xfrm>
        </p:spPr>
        <p:txBody>
          <a:bodyPr>
            <a:noAutofit/>
          </a:bodyPr>
          <a:lstStyle/>
          <a:p>
            <a:r>
              <a:rPr lang="en-US" sz="1800" dirty="0"/>
              <a:t>Code</a:t>
            </a:r>
          </a:p>
          <a:p>
            <a:pPr marL="0" indent="0">
              <a:buNone/>
            </a:pPr>
            <a:r>
              <a:rPr lang="en-US" sz="1800" b="0" dirty="0"/>
              <a:t>4. We need to initialize </a:t>
            </a:r>
            <a:r>
              <a:rPr lang="en-US" sz="1800" b="0" dirty="0" err="1"/>
              <a:t>SimpleClass</a:t>
            </a:r>
            <a:r>
              <a:rPr lang="en-US" sz="1800" b="0" dirty="0"/>
              <a:t> for this we will create a separate class and will call getMeCurrentDateAsString() method of this class.</a:t>
            </a:r>
          </a:p>
        </p:txBody>
      </p:sp>
    </p:spTree>
    <p:extLst>
      <p:ext uri="{BB962C8B-B14F-4D97-AF65-F5344CB8AC3E}">
        <p14:creationId xmlns:p14="http://schemas.microsoft.com/office/powerpoint/2010/main" val="2700690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PowerMock and Mockito to mock a constructor Cont..</a:t>
            </a:r>
          </a:p>
        </p:txBody>
      </p:sp>
      <p:sp>
        <p:nvSpPr>
          <p:cNvPr id="4" name="Content Placeholder 2"/>
          <p:cNvSpPr>
            <a:spLocks noGrp="1"/>
          </p:cNvSpPr>
          <p:nvPr>
            <p:ph idx="1"/>
          </p:nvPr>
        </p:nvSpPr>
        <p:spPr>
          <a:xfrm>
            <a:off x="495300" y="1338049"/>
            <a:ext cx="8115300" cy="795551"/>
          </a:xfrm>
        </p:spPr>
        <p:txBody>
          <a:bodyPr>
            <a:noAutofit/>
          </a:bodyPr>
          <a:lstStyle/>
          <a:p>
            <a:r>
              <a:rPr lang="en-US" sz="1800" dirty="0"/>
              <a:t>Code</a:t>
            </a:r>
          </a:p>
          <a:p>
            <a:pPr marL="0" indent="0">
              <a:buNone/>
            </a:pPr>
            <a:r>
              <a:rPr lang="en-US" sz="1800" b="0" dirty="0"/>
              <a:t>5. </a:t>
            </a:r>
            <a:r>
              <a:rPr lang="en-US" sz="2000" b="0" dirty="0"/>
              <a:t>the test class.</a:t>
            </a:r>
            <a:endParaRPr lang="en-US" sz="1800" b="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111829"/>
            <a:ext cx="7848600" cy="4197420"/>
          </a:xfrm>
          <a:prstGeom prst="rect">
            <a:avLst/>
          </a:prstGeom>
          <a:ln>
            <a:solidFill>
              <a:schemeClr val="accent2"/>
            </a:solidFill>
          </a:ln>
        </p:spPr>
      </p:pic>
    </p:spTree>
    <p:extLst>
      <p:ext uri="{BB962C8B-B14F-4D97-AF65-F5344CB8AC3E}">
        <p14:creationId xmlns:p14="http://schemas.microsoft.com/office/powerpoint/2010/main" val="10011578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Unit Tests.</a:t>
            </a:r>
          </a:p>
        </p:txBody>
      </p:sp>
      <p:sp>
        <p:nvSpPr>
          <p:cNvPr id="3" name="Content Placeholder 2"/>
          <p:cNvSpPr>
            <a:spLocks noGrp="1"/>
          </p:cNvSpPr>
          <p:nvPr>
            <p:ph idx="1"/>
          </p:nvPr>
        </p:nvSpPr>
        <p:spPr>
          <a:xfrm>
            <a:off x="457200" y="1066801"/>
            <a:ext cx="8229600" cy="2590800"/>
          </a:xfrm>
        </p:spPr>
        <p:txBody>
          <a:bodyPr>
            <a:normAutofit/>
          </a:bodyPr>
          <a:lstStyle/>
          <a:p>
            <a:r>
              <a:rPr lang="en-US" sz="2000" b="0" dirty="0"/>
              <a:t>Unit testing principles demand that a good test is:</a:t>
            </a:r>
          </a:p>
          <a:p>
            <a:pPr lvl="1"/>
            <a:r>
              <a:rPr lang="en-US" sz="1800" dirty="0"/>
              <a:t>Easy to write</a:t>
            </a:r>
          </a:p>
          <a:p>
            <a:pPr lvl="1"/>
            <a:r>
              <a:rPr lang="en-US" sz="1800" dirty="0"/>
              <a:t>Readable</a:t>
            </a:r>
          </a:p>
          <a:p>
            <a:pPr lvl="1"/>
            <a:r>
              <a:rPr lang="en-US" sz="1800" dirty="0"/>
              <a:t>Reliable</a:t>
            </a:r>
          </a:p>
          <a:p>
            <a:pPr lvl="1"/>
            <a:r>
              <a:rPr lang="en-US" sz="1800" dirty="0"/>
              <a:t>Fast</a:t>
            </a:r>
          </a:p>
          <a:p>
            <a:pPr lvl="1"/>
            <a:r>
              <a:rPr lang="en-US" sz="1800" dirty="0"/>
              <a:t>Truly unit, not integration</a:t>
            </a:r>
          </a:p>
        </p:txBody>
      </p:sp>
    </p:spTree>
    <p:extLst>
      <p:ext uri="{BB962C8B-B14F-4D97-AF65-F5344CB8AC3E}">
        <p14:creationId xmlns:p14="http://schemas.microsoft.com/office/powerpoint/2010/main" val="8619478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ECE5-183B-4C1A-BDA7-76FB17240395}"/>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67CD7987-E2F5-4EEC-B7F1-8A5292B2281C}"/>
              </a:ext>
            </a:extLst>
          </p:cNvPr>
          <p:cNvSpPr>
            <a:spLocks noGrp="1"/>
          </p:cNvSpPr>
          <p:nvPr>
            <p:ph idx="1"/>
          </p:nvPr>
        </p:nvSpPr>
        <p:spPr>
          <a:xfrm>
            <a:off x="457200" y="1066800"/>
            <a:ext cx="8229600" cy="5715000"/>
          </a:xfrm>
        </p:spPr>
        <p:txBody>
          <a:bodyPr>
            <a:normAutofit lnSpcReduction="10000"/>
          </a:bodyPr>
          <a:lstStyle/>
          <a:p>
            <a:pPr marL="0" indent="0">
              <a:buNone/>
            </a:pPr>
            <a:r>
              <a:rPr lang="en-US" sz="1800" dirty="0"/>
              <a:t>In this Module, we have learnt the following:</a:t>
            </a:r>
          </a:p>
          <a:p>
            <a:pPr lvl="1">
              <a:buFont typeface="Wingdings" panose="05000000000000000000" pitchFamily="2" charset="2"/>
              <a:buChar char="ü"/>
            </a:pPr>
            <a:r>
              <a:rPr lang="en-IN" sz="1800" dirty="0"/>
              <a:t>What is JUnit</a:t>
            </a:r>
          </a:p>
          <a:p>
            <a:pPr lvl="1">
              <a:buFont typeface="Wingdings" panose="05000000000000000000" pitchFamily="2" charset="2"/>
              <a:buChar char="ü"/>
            </a:pPr>
            <a:r>
              <a:rPr lang="en-IN" sz="1800" dirty="0"/>
              <a:t>How to define a test in Junit</a:t>
            </a:r>
          </a:p>
          <a:p>
            <a:pPr lvl="1">
              <a:buFont typeface="Wingdings" panose="05000000000000000000" pitchFamily="2" charset="2"/>
              <a:buChar char="ü"/>
            </a:pPr>
            <a:r>
              <a:rPr lang="en-IN" sz="1800" dirty="0"/>
              <a:t>Download Junit and Their Jar Files</a:t>
            </a:r>
          </a:p>
          <a:p>
            <a:pPr lvl="1">
              <a:buFont typeface="Wingdings" panose="05000000000000000000" pitchFamily="2" charset="2"/>
              <a:buChar char="ü"/>
            </a:pPr>
            <a:r>
              <a:rPr lang="en-IN" sz="1800" dirty="0"/>
              <a:t>Environment Setup</a:t>
            </a:r>
          </a:p>
          <a:p>
            <a:pPr lvl="1">
              <a:buFont typeface="Wingdings" panose="05000000000000000000" pitchFamily="2" charset="2"/>
              <a:buChar char="ü"/>
            </a:pPr>
            <a:r>
              <a:rPr lang="en-US" sz="1800" dirty="0"/>
              <a:t>Annotations for Junit testing</a:t>
            </a:r>
          </a:p>
          <a:p>
            <a:pPr lvl="1">
              <a:buFont typeface="Wingdings" panose="05000000000000000000" pitchFamily="2" charset="2"/>
              <a:buChar char="ü"/>
            </a:pPr>
            <a:r>
              <a:rPr lang="en-US" sz="1800" dirty="0"/>
              <a:t>Assert class in JUnit</a:t>
            </a:r>
          </a:p>
          <a:p>
            <a:pPr lvl="1">
              <a:buFont typeface="Wingdings" panose="05000000000000000000" pitchFamily="2" charset="2"/>
              <a:buChar char="ü"/>
            </a:pPr>
            <a:r>
              <a:rPr lang="en-US" sz="1800" dirty="0"/>
              <a:t>Mockito framework</a:t>
            </a:r>
          </a:p>
          <a:p>
            <a:pPr lvl="1">
              <a:buFont typeface="Wingdings" panose="05000000000000000000" pitchFamily="2" charset="2"/>
              <a:buChar char="ü"/>
            </a:pPr>
            <a:r>
              <a:rPr lang="en-US" sz="1800" dirty="0"/>
              <a:t>Setup an Eclipse with Junit and Mockito Framework</a:t>
            </a:r>
          </a:p>
          <a:p>
            <a:pPr lvl="1">
              <a:buFont typeface="Wingdings" panose="05000000000000000000" pitchFamily="2" charset="2"/>
              <a:buChar char="ü"/>
            </a:pPr>
            <a:r>
              <a:rPr lang="en-US" sz="1800" dirty="0"/>
              <a:t>Use Of Stub</a:t>
            </a:r>
          </a:p>
          <a:p>
            <a:pPr lvl="1">
              <a:buFont typeface="Wingdings" panose="05000000000000000000" pitchFamily="2" charset="2"/>
              <a:buChar char="ü"/>
            </a:pPr>
            <a:r>
              <a:rPr lang="en-US" sz="1800" dirty="0"/>
              <a:t>Mockito Configuration And Example</a:t>
            </a:r>
          </a:p>
          <a:p>
            <a:pPr lvl="1">
              <a:buFont typeface="Wingdings" panose="05000000000000000000" pitchFamily="2" charset="2"/>
              <a:buChar char="ü"/>
            </a:pPr>
            <a:r>
              <a:rPr lang="en-US" sz="1800" dirty="0"/>
              <a:t>Mockito Vs EasyMock</a:t>
            </a:r>
          </a:p>
          <a:p>
            <a:pPr lvl="1">
              <a:buFont typeface="Wingdings" panose="05000000000000000000" pitchFamily="2" charset="2"/>
              <a:buChar char="ü"/>
            </a:pPr>
            <a:r>
              <a:rPr lang="en-US" sz="1800" dirty="0"/>
              <a:t>BDD And Given When Then</a:t>
            </a:r>
          </a:p>
          <a:p>
            <a:pPr lvl="1">
              <a:buFont typeface="Wingdings" panose="05000000000000000000" pitchFamily="2" charset="2"/>
              <a:buChar char="ü"/>
            </a:pPr>
            <a:r>
              <a:rPr lang="en-US" sz="1800" dirty="0"/>
              <a:t>Capture An Argument</a:t>
            </a:r>
          </a:p>
          <a:p>
            <a:pPr lvl="1">
              <a:buFont typeface="Wingdings" panose="05000000000000000000" pitchFamily="2" charset="2"/>
              <a:buChar char="ü"/>
            </a:pPr>
            <a:r>
              <a:rPr lang="en-US" sz="1800" dirty="0"/>
              <a:t>Hamcrest Matchers</a:t>
            </a:r>
          </a:p>
          <a:p>
            <a:pPr lvl="1">
              <a:buFont typeface="Wingdings" panose="05000000000000000000" pitchFamily="2" charset="2"/>
              <a:buChar char="ü"/>
            </a:pPr>
            <a:r>
              <a:rPr lang="en-US" sz="1800" dirty="0"/>
              <a:t>Junit Rules</a:t>
            </a:r>
          </a:p>
          <a:p>
            <a:pPr lvl="1">
              <a:buFont typeface="Wingdings" panose="05000000000000000000" pitchFamily="2" charset="2"/>
              <a:buChar char="ü"/>
            </a:pPr>
            <a:r>
              <a:rPr lang="en-US" sz="1800" dirty="0"/>
              <a:t>Use Of Spy</a:t>
            </a:r>
          </a:p>
          <a:p>
            <a:pPr lvl="1">
              <a:buFont typeface="Wingdings" panose="05000000000000000000" pitchFamily="2" charset="2"/>
              <a:buChar char="ü"/>
            </a:pPr>
            <a:r>
              <a:rPr lang="en-US" sz="1800" dirty="0"/>
              <a:t>PowerMock And Mockito</a:t>
            </a:r>
            <a:endParaRPr lang="en-IN" sz="1800" dirty="0"/>
          </a:p>
        </p:txBody>
      </p:sp>
    </p:spTree>
    <p:extLst>
      <p:ext uri="{BB962C8B-B14F-4D97-AF65-F5344CB8AC3E}">
        <p14:creationId xmlns:p14="http://schemas.microsoft.com/office/powerpoint/2010/main" val="5021354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3" descr="Arrow -1.png"/>
          <p:cNvPicPr>
            <a:picLocks noChangeAspect="1"/>
          </p:cNvPicPr>
          <p:nvPr/>
        </p:nvPicPr>
        <p:blipFill>
          <a:blip r:embed="rId3" cstate="screen"/>
          <a:srcRect/>
          <a:stretch>
            <a:fillRect/>
          </a:stretch>
        </p:blipFill>
        <p:spPr bwMode="auto">
          <a:xfrm>
            <a:off x="1143000" y="1828801"/>
            <a:ext cx="4177308"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a:xfrm>
            <a:off x="1828800" y="2800350"/>
            <a:ext cx="2914650" cy="857250"/>
          </a:xfrm>
          <a:prstGeom prst="rect">
            <a:avLst/>
          </a:prstGeom>
        </p:spPr>
        <p:txBody>
          <a:bodyPr vert="horz" lIns="68580" tIns="34290" rIns="68580" bIns="34290" rtlCol="0" anchor="ctr">
            <a:normAutofit/>
          </a:bodyPr>
          <a:lstStyle/>
          <a:p>
            <a:pPr algn="ctr">
              <a:spcBef>
                <a:spcPct val="0"/>
              </a:spcBef>
              <a:defRPr/>
            </a:pPr>
            <a:r>
              <a:rPr lang="en-US" sz="3300" dirty="0">
                <a:solidFill>
                  <a:srgbClr val="FFFFFF"/>
                </a:solidFill>
                <a:effectLst>
                  <a:outerShdw blurRad="38100" dist="38100" dir="2700000" algn="tl">
                    <a:srgbClr val="000000">
                      <a:alpha val="43137"/>
                    </a:srgbClr>
                  </a:outerShdw>
                </a:effectLst>
                <a:latin typeface="Calibri"/>
              </a:rPr>
              <a:t>Thank You </a:t>
            </a:r>
          </a:p>
        </p:txBody>
      </p:sp>
      <p:sp>
        <p:nvSpPr>
          <p:cNvPr id="5" name="Slide Number Placeholder 4"/>
          <p:cNvSpPr>
            <a:spLocks noGrp="1"/>
          </p:cNvSpPr>
          <p:nvPr>
            <p:ph type="sldNum" sz="quarter" idx="12"/>
          </p:nvPr>
        </p:nvSpPr>
        <p:spPr/>
        <p:txBody>
          <a:bodyPr/>
          <a:lstStyle/>
          <a:p>
            <a:fld id="{C01689F3-678C-4040-AABE-2F30FB318DF6}" type="slidenum">
              <a:rPr lang="en-US">
                <a:solidFill>
                  <a:prstClr val="black">
                    <a:tint val="75000"/>
                  </a:prstClr>
                </a:solidFill>
                <a:latin typeface="Calibri"/>
              </a:rPr>
              <a:pPr/>
              <a:t>94</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809747171"/>
      </p:ext>
    </p:extLst>
  </p:cSld>
  <p:clrMapOvr>
    <a:masterClrMapping/>
  </p:clrMapOvr>
</p:sld>
</file>

<file path=ppt/theme/theme1.xml><?xml version="1.0" encoding="utf-8"?>
<a:theme xmlns:a="http://schemas.openxmlformats.org/drawingml/2006/main" name="Theme1 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 SA Cloud &amp;  Virtualization</Template>
  <TotalTime>10768</TotalTime>
  <Words>9284</Words>
  <Application>Microsoft Office PowerPoint</Application>
  <PresentationFormat>On-screen Show (4:3)</PresentationFormat>
  <Paragraphs>1597</Paragraphs>
  <Slides>94</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Calibri</vt:lpstr>
      <vt:lpstr>Consolas</vt:lpstr>
      <vt:lpstr>Wingdings</vt:lpstr>
      <vt:lpstr>Theme1 new</vt:lpstr>
      <vt:lpstr>JUnit Overview</vt:lpstr>
      <vt:lpstr>Module Overview</vt:lpstr>
      <vt:lpstr>Junit Definition</vt:lpstr>
      <vt:lpstr>Annotations for Junit testing</vt:lpstr>
      <vt:lpstr>Assert class in JUnit</vt:lpstr>
      <vt:lpstr>Mockito framework</vt:lpstr>
      <vt:lpstr>ENVIRONMENT SETUP Duration: 1 hour</vt:lpstr>
      <vt:lpstr>Installing Java JDK</vt:lpstr>
      <vt:lpstr>Installing Java JDK Cont..</vt:lpstr>
      <vt:lpstr>Installation and Setup using an Eclipse IDE</vt:lpstr>
      <vt:lpstr>Setting Up Eclipse</vt:lpstr>
      <vt:lpstr>Setting Up Eclipse Cont..</vt:lpstr>
      <vt:lpstr>Setting up JUNIT</vt:lpstr>
      <vt:lpstr>Setting up JUNIT Cont..</vt:lpstr>
      <vt:lpstr>Setting up JUNIT Cont....</vt:lpstr>
      <vt:lpstr> JUnit Environment Setup </vt:lpstr>
      <vt:lpstr> JUnit Environment Setup Cont..</vt:lpstr>
      <vt:lpstr>JUnit Environment Setup Cont..</vt:lpstr>
      <vt:lpstr>JUnit Environment Setup Cont..</vt:lpstr>
      <vt:lpstr>SetUp an Eclipse with Junit and Mockito Framework Duration: 30min</vt:lpstr>
      <vt:lpstr>PowerPoint Presentation</vt:lpstr>
      <vt:lpstr>PowerPoint Presentation</vt:lpstr>
      <vt:lpstr>PowerPoint Presentation</vt:lpstr>
      <vt:lpstr>Dependencies of Mockito</vt:lpstr>
      <vt:lpstr>PowerPoint Presentation</vt:lpstr>
      <vt:lpstr>PowerPoint Presentation</vt:lpstr>
      <vt:lpstr>What is Stub?</vt:lpstr>
      <vt:lpstr>Mockito</vt:lpstr>
      <vt:lpstr>Configuration Of Mockito With Eclipse</vt:lpstr>
      <vt:lpstr>Demo: Configuration Of Mockito With Eclipse Duration:15 min</vt:lpstr>
      <vt:lpstr>Demo: Configuration Of Mockito With Eclipse Cont..</vt:lpstr>
      <vt:lpstr>Demo: Stubbing variations with Mockito Duration: 15 min</vt:lpstr>
      <vt:lpstr>Demo: Stubbing variations with Mockito Cont..</vt:lpstr>
      <vt:lpstr>Demo: Stubbing variations with Mockito Cont..</vt:lpstr>
      <vt:lpstr>Demo: Stubbing variations with Mockito Cont..</vt:lpstr>
      <vt:lpstr>Demo: Stubbing variations with Mockito Cont..</vt:lpstr>
      <vt:lpstr>Demo: Stubbing variations with Mockito Cont..</vt:lpstr>
      <vt:lpstr>Demo: Stubbing variations with Mockito Cont..</vt:lpstr>
      <vt:lpstr>Demo: Stubbing variations with Mockito Cont..</vt:lpstr>
      <vt:lpstr>Demo: Stubbing variations with Mockito Cont..</vt:lpstr>
      <vt:lpstr>Demo: Stubbing variations with Mockito Cont..</vt:lpstr>
      <vt:lpstr>Demo: Stubbing variations with Mockito Cont..</vt:lpstr>
      <vt:lpstr>Demo: Stubbing variations with Mockito Cont..</vt:lpstr>
      <vt:lpstr>Demo: Stubbing variations with Mockito Cont..</vt:lpstr>
      <vt:lpstr>EasyMock vs Mockito </vt:lpstr>
      <vt:lpstr>Introduction to BDD</vt:lpstr>
      <vt:lpstr>Introduction to BDD Cont..</vt:lpstr>
      <vt:lpstr>Given When Then</vt:lpstr>
      <vt:lpstr>verify calls on a mock</vt:lpstr>
      <vt:lpstr>Example to check verify now() Duration:20 min</vt:lpstr>
      <vt:lpstr>Example to check verify now() Duration:20 min</vt:lpstr>
      <vt:lpstr>Example to check verify now() Duration:20 min</vt:lpstr>
      <vt:lpstr>Example to check verify now() Duration:20 min</vt:lpstr>
      <vt:lpstr>Example to check verify now() Duration:20 min</vt:lpstr>
      <vt:lpstr>Example to check verify now() Duration:20 min</vt:lpstr>
      <vt:lpstr>Example to check verify now() Duration:20 min</vt:lpstr>
      <vt:lpstr>Example to check verify now() Duration:20 min</vt:lpstr>
      <vt:lpstr>Example to check verify now() Duration:20 min</vt:lpstr>
      <vt:lpstr>Verify Multiple times a method is called.</vt:lpstr>
      <vt:lpstr>capture an argument</vt:lpstr>
      <vt:lpstr>Hamcrest Matchers</vt:lpstr>
      <vt:lpstr>Mockito Annotations</vt:lpstr>
      <vt:lpstr>Mockito Annotations Cont..</vt:lpstr>
      <vt:lpstr>Mockito Annotations Cont..</vt:lpstr>
      <vt:lpstr>Mockito Annotations Cont..</vt:lpstr>
      <vt:lpstr>Demo: Real world Example with Spring:  Duration:20 min</vt:lpstr>
      <vt:lpstr>Demo: Real world Example with Spring Cont..</vt:lpstr>
      <vt:lpstr>Demo: Real world Example with Spring Cont..</vt:lpstr>
      <vt:lpstr>Demo: Real world Example with Spring Cont..</vt:lpstr>
      <vt:lpstr>Demo: Real world Example with Spring Cont..</vt:lpstr>
      <vt:lpstr>Demo: Real world Example with Spring Cont..</vt:lpstr>
      <vt:lpstr>Demo: Real world Example with Spring Cont..</vt:lpstr>
      <vt:lpstr>Junit Rules</vt:lpstr>
      <vt:lpstr>What is a spy? </vt:lpstr>
      <vt:lpstr>Demo: How to spy with Mockito?  Duration:10 min</vt:lpstr>
      <vt:lpstr>Demo: How to spy with Mockito? Cont..</vt:lpstr>
      <vt:lpstr>Demo: How to spy with Mockito? Cont..</vt:lpstr>
      <vt:lpstr>Demo: How to spy with Mockito? Cont..</vt:lpstr>
      <vt:lpstr>PowerMock and Mockito to mock a Static Method</vt:lpstr>
      <vt:lpstr>Demo: Duration:10 min</vt:lpstr>
      <vt:lpstr>Demo: Cont..</vt:lpstr>
      <vt:lpstr>Demo: Cont..</vt:lpstr>
      <vt:lpstr>Demo: Cont..</vt:lpstr>
      <vt:lpstr>Demo: Cont..</vt:lpstr>
      <vt:lpstr>Demo: Cont..</vt:lpstr>
      <vt:lpstr>PowerMock and Mockito to invoke a private Method</vt:lpstr>
      <vt:lpstr>PowerMock and Mockito to mock a constructor Duration: 10 min</vt:lpstr>
      <vt:lpstr>PowerMock and Mockito to mock a constructor Cont..</vt:lpstr>
      <vt:lpstr>PowerMock and Mockito to mock a constructor Cont..</vt:lpstr>
      <vt:lpstr>PowerMock and Mockito to mock a constructor Cont..</vt:lpstr>
      <vt:lpstr>PowerMock and Mockito to mock a constructor Cont..</vt:lpstr>
      <vt:lpstr>Good Unit Tests.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dc:title>
  <dc:creator>sme2</dc:creator>
  <cp:lastModifiedBy>manisha shah</cp:lastModifiedBy>
  <cp:revision>1418</cp:revision>
  <dcterms:created xsi:type="dcterms:W3CDTF">2017-09-12T06:44:37Z</dcterms:created>
  <dcterms:modified xsi:type="dcterms:W3CDTF">2019-08-11T12:42:26Z</dcterms:modified>
</cp:coreProperties>
</file>